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8" r:id="rId1"/>
  </p:sldMasterIdLst>
  <p:notesMasterIdLst>
    <p:notesMasterId r:id="rId49"/>
  </p:notesMasterIdLst>
  <p:sldIdLst>
    <p:sldId id="261" r:id="rId2"/>
    <p:sldId id="263" r:id="rId3"/>
    <p:sldId id="264" r:id="rId4"/>
    <p:sldId id="269" r:id="rId5"/>
    <p:sldId id="270" r:id="rId6"/>
    <p:sldId id="272" r:id="rId7"/>
    <p:sldId id="315" r:id="rId8"/>
    <p:sldId id="273" r:id="rId9"/>
    <p:sldId id="312" r:id="rId10"/>
    <p:sldId id="313" r:id="rId11"/>
    <p:sldId id="275" r:id="rId12"/>
    <p:sldId id="283" r:id="rId13"/>
    <p:sldId id="285" r:id="rId14"/>
    <p:sldId id="286" r:id="rId15"/>
    <p:sldId id="298" r:id="rId16"/>
    <p:sldId id="299" r:id="rId17"/>
    <p:sldId id="300" r:id="rId18"/>
    <p:sldId id="301" r:id="rId19"/>
    <p:sldId id="401" r:id="rId20"/>
    <p:sldId id="402" r:id="rId21"/>
    <p:sldId id="322" r:id="rId22"/>
    <p:sldId id="302" r:id="rId23"/>
    <p:sldId id="303" r:id="rId24"/>
    <p:sldId id="403" r:id="rId25"/>
    <p:sldId id="332" r:id="rId26"/>
    <p:sldId id="304" r:id="rId27"/>
    <p:sldId id="333" r:id="rId28"/>
    <p:sldId id="405" r:id="rId29"/>
    <p:sldId id="404" r:id="rId30"/>
    <p:sldId id="406" r:id="rId31"/>
    <p:sldId id="334" r:id="rId32"/>
    <p:sldId id="309" r:id="rId33"/>
    <p:sldId id="310" r:id="rId34"/>
    <p:sldId id="407" r:id="rId35"/>
    <p:sldId id="408" r:id="rId36"/>
    <p:sldId id="409" r:id="rId37"/>
    <p:sldId id="410" r:id="rId38"/>
    <p:sldId id="411" r:id="rId39"/>
    <p:sldId id="412" r:id="rId40"/>
    <p:sldId id="413" r:id="rId41"/>
    <p:sldId id="414" r:id="rId42"/>
    <p:sldId id="416" r:id="rId43"/>
    <p:sldId id="415" r:id="rId44"/>
    <p:sldId id="346" r:id="rId45"/>
    <p:sldId id="347" r:id="rId46"/>
    <p:sldId id="352" r:id="rId47"/>
    <p:sldId id="400" r:id="rId48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23D5EBC-E751-4B37-990C-3A58F660E7EA}" type="datetimeFigureOut">
              <a:rPr lang="fa-IR" smtClean="0"/>
              <a:t>02/06/1446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A4B8A48-028C-4ABE-9758-69E64984E79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31224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smtClean="0">
              <a:latin typeface="Arial" pitchFamily="34" charset="0"/>
            </a:endParaRPr>
          </a:p>
        </p:txBody>
      </p:sp>
      <p:sp>
        <p:nvSpPr>
          <p:cNvPr id="98308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</a:rPr>
              <a:t>2006</a:t>
            </a:r>
          </a:p>
        </p:txBody>
      </p:sp>
      <p:sp>
        <p:nvSpPr>
          <p:cNvPr id="9830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47B50AA-AF49-418C-BEF8-C026C61B18C9}" type="slidenum">
              <a:rPr lang="ar-SA" smtClean="0">
                <a:solidFill>
                  <a:prstClr val="black"/>
                </a:solidFill>
              </a:rPr>
              <a:pPr eaLnBrk="1" hangingPunct="1"/>
              <a:t>44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57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</a:rPr>
              <a:t>2006</a:t>
            </a:r>
          </a:p>
        </p:txBody>
      </p:sp>
      <p:sp>
        <p:nvSpPr>
          <p:cNvPr id="993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4FD3D4C-DB86-4A1E-A0A6-8DF0489038F0}" type="slidenum">
              <a:rPr lang="ar-SA" smtClean="0">
                <a:solidFill>
                  <a:prstClr val="black"/>
                </a:solidFill>
              </a:rPr>
              <a:pPr eaLnBrk="1" hangingPunct="1"/>
              <a:t>45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993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a-I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064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</a:rPr>
              <a:t>2006</a:t>
            </a:r>
          </a:p>
        </p:txBody>
      </p:sp>
      <p:sp>
        <p:nvSpPr>
          <p:cNvPr id="1003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2011829-7464-43C6-9865-E4B784B6C5F2}" type="slidenum">
              <a:rPr lang="ar-SA" smtClean="0">
                <a:solidFill>
                  <a:prstClr val="black"/>
                </a:solidFill>
              </a:rPr>
              <a:pPr eaLnBrk="1" hangingPunct="1"/>
              <a:t>46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0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a-I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011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466D-0D29-4061-8ECA-2BB6AB6523F4}" type="datetimeFigureOut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02/06/1446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7AE0-5793-4362-BAAA-BE322B4D679F}" type="slidenum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681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466D-0D29-4061-8ECA-2BB6AB6523F4}" type="datetimeFigureOut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02/06/1446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7AE0-5793-4362-BAAA-BE322B4D679F}" type="slidenum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91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466D-0D29-4061-8ECA-2BB6AB6523F4}" type="datetimeFigureOut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02/06/1446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7AE0-5793-4362-BAAA-BE322B4D679F}" type="slidenum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07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FE7FF-3EA4-4FD0-BA44-74560E879E6A}" type="datetime1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8/11/2024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Dr. Ravari</a:t>
            </a:r>
          </a:p>
        </p:txBody>
      </p:sp>
    </p:spTree>
    <p:extLst>
      <p:ext uri="{BB962C8B-B14F-4D97-AF65-F5344CB8AC3E}">
        <p14:creationId xmlns:p14="http://schemas.microsoft.com/office/powerpoint/2010/main" val="232546305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466D-0D29-4061-8ECA-2BB6AB6523F4}" type="datetimeFigureOut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02/06/1446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7AE0-5793-4362-BAAA-BE322B4D679F}" type="slidenum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0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466D-0D29-4061-8ECA-2BB6AB6523F4}" type="datetimeFigureOut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02/06/1446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7AE0-5793-4362-BAAA-BE322B4D679F}" type="slidenum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6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466D-0D29-4061-8ECA-2BB6AB6523F4}" type="datetimeFigureOut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02/06/1446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7AE0-5793-4362-BAAA-BE322B4D679F}" type="slidenum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5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466D-0D29-4061-8ECA-2BB6AB6523F4}" type="datetimeFigureOut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02/06/1446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7AE0-5793-4362-BAAA-BE322B4D679F}" type="slidenum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90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466D-0D29-4061-8ECA-2BB6AB6523F4}" type="datetimeFigureOut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02/06/1446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7AE0-5793-4362-BAAA-BE322B4D679F}" type="slidenum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90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466D-0D29-4061-8ECA-2BB6AB6523F4}" type="datetimeFigureOut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02/06/1446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7AE0-5793-4362-BAAA-BE322B4D679F}" type="slidenum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9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466D-0D29-4061-8ECA-2BB6AB6523F4}" type="datetimeFigureOut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02/06/1446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7AE0-5793-4362-BAAA-BE322B4D679F}" type="slidenum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1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466D-0D29-4061-8ECA-2BB6AB6523F4}" type="datetimeFigureOut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02/06/1446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7AE0-5793-4362-BAAA-BE322B4D679F}" type="slidenum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9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F466D-0D29-4061-8ECA-2BB6AB6523F4}" type="datetimeFigureOut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02/06/1446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D7AE0-5793-4362-BAAA-BE322B4D679F}" type="slidenum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2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1340768"/>
            <a:ext cx="7175351" cy="3584689"/>
          </a:xfrm>
        </p:spPr>
        <p:txBody>
          <a:bodyPr/>
          <a:lstStyle/>
          <a:p>
            <a:r>
              <a:rPr lang="fa-IR" dirty="0" smtClean="0"/>
              <a:t>تغذیه شیرخواران بانیازهای خاص باشیرمادر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دکتر ستاره ثاقب</a:t>
            </a:r>
          </a:p>
          <a:p>
            <a:pPr rtl="1"/>
            <a:r>
              <a:rPr lang="fa-IR" dirty="0" smtClean="0"/>
              <a:t>فوق تخصص </a:t>
            </a:r>
            <a:r>
              <a:rPr lang="fa-IR" dirty="0" smtClean="0"/>
              <a:t>نوزادان دانشیار دانشگاه تهران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1312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1196752"/>
            <a:ext cx="554461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65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 smtClean="0"/>
              <a:t>به مادر توضیح دهید موقع شیردادن چه انتظاري داشته باشد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algn="r" rtl="1"/>
            <a:r>
              <a:rPr lang="fa-IR" sz="6200" dirty="0" smtClean="0"/>
              <a:t>مادر </a:t>
            </a:r>
            <a:r>
              <a:rPr lang="fa-IR" sz="6200" dirty="0"/>
              <a:t>انتظار داشته باشد که احتمالاً شیرخوار </a:t>
            </a:r>
            <a:r>
              <a:rPr lang="fa-IR" sz="6200" dirty="0">
                <a:solidFill>
                  <a:srgbClr val="FF0000"/>
                </a:solidFill>
              </a:rPr>
              <a:t>مدتی طولانی به مکیدن </a:t>
            </a:r>
            <a:r>
              <a:rPr lang="fa-IR" sz="6200" dirty="0"/>
              <a:t>ادامه دهد و در </a:t>
            </a:r>
            <a:r>
              <a:rPr lang="fa-IR" sz="6200" dirty="0" smtClean="0"/>
              <a:t>خلال </a:t>
            </a:r>
            <a:r>
              <a:rPr lang="fa-IR" sz="6200" dirty="0"/>
              <a:t>یک تغذیه مکرر مکث کند تا استراحت نماید. </a:t>
            </a:r>
            <a:endParaRPr lang="fa-IR" sz="6200" dirty="0" smtClean="0"/>
          </a:p>
          <a:p>
            <a:pPr algn="r" rtl="1"/>
            <a:r>
              <a:rPr lang="fa-IR" sz="6200" dirty="0" smtClean="0"/>
              <a:t>مادر </a:t>
            </a:r>
            <a:r>
              <a:rPr lang="fa-IR" sz="6200" dirty="0"/>
              <a:t>باید براي تغذیه شیرخوار </a:t>
            </a:r>
            <a:r>
              <a:rPr lang="fa-IR" sz="6200" dirty="0" smtClean="0">
                <a:solidFill>
                  <a:srgbClr val="FF0000"/>
                </a:solidFill>
              </a:rPr>
              <a:t>باآرامش </a:t>
            </a:r>
            <a:r>
              <a:rPr lang="fa-IR" sz="6200" dirty="0">
                <a:solidFill>
                  <a:srgbClr val="FF0000"/>
                </a:solidFill>
              </a:rPr>
              <a:t>و بدون شتاب </a:t>
            </a:r>
            <a:r>
              <a:rPr lang="fa-IR" sz="6200" dirty="0" smtClean="0">
                <a:solidFill>
                  <a:srgbClr val="FF0000"/>
                </a:solidFill>
              </a:rPr>
              <a:t> </a:t>
            </a:r>
            <a:r>
              <a:rPr lang="fa-IR" sz="6200" dirty="0"/>
              <a:t>برنامه ریزي کند.</a:t>
            </a:r>
          </a:p>
          <a:p>
            <a:pPr algn="r" rtl="1"/>
            <a:r>
              <a:rPr lang="fa-IR" sz="6200" dirty="0"/>
              <a:t>مادر انتظار </a:t>
            </a:r>
            <a:r>
              <a:rPr lang="fa-IR" sz="6200" dirty="0" smtClean="0"/>
              <a:t> </a:t>
            </a:r>
            <a:r>
              <a:rPr lang="fa-IR" sz="6200" dirty="0"/>
              <a:t>به گلو پریدن را داشته باشد چون تونیسیته </a:t>
            </a:r>
            <a:r>
              <a:rPr lang="fa-IR" sz="6200" dirty="0" smtClean="0"/>
              <a:t>عضلانی شیرخوار </a:t>
            </a:r>
            <a:r>
              <a:rPr lang="fa-IR" sz="6200" dirty="0"/>
              <a:t>کم و مکیدن هاي او ناهماهنگ است.</a:t>
            </a:r>
          </a:p>
          <a:p>
            <a:pPr algn="r" rtl="1"/>
            <a:r>
              <a:rPr lang="fa-IR" sz="6200" dirty="0"/>
              <a:t>اگر شیرخوار خیلی </a:t>
            </a:r>
            <a:r>
              <a:rPr lang="fa-IR" sz="6200" dirty="0" smtClean="0"/>
              <a:t>خواب </a:t>
            </a:r>
            <a:r>
              <a:rPr lang="fa-IR" sz="6200" dirty="0"/>
              <a:t>آلود یا ناآرام و بی قرار است تلاش براي تغذیه را متوقف </a:t>
            </a:r>
            <a:r>
              <a:rPr lang="fa-IR" sz="6200" dirty="0" smtClean="0"/>
              <a:t>کند</a:t>
            </a:r>
            <a:endParaRPr lang="fa-IR" sz="6200" dirty="0"/>
          </a:p>
          <a:p>
            <a:pPr algn="r" rtl="1"/>
            <a:r>
              <a:rPr lang="fa-IR" sz="6200" dirty="0"/>
              <a:t>مادر می تواند شیرخوار را زیر پستان نگهدارد بدون این که تلاشی براي شروع </a:t>
            </a:r>
            <a:r>
              <a:rPr lang="fa-IR" sz="6200" dirty="0" smtClean="0"/>
              <a:t>شیردهی</a:t>
            </a:r>
            <a:r>
              <a:rPr lang="en-US" sz="6200" dirty="0" smtClean="0"/>
              <a:t> </a:t>
            </a:r>
            <a:r>
              <a:rPr lang="fa-IR" sz="6200" dirty="0" smtClean="0"/>
              <a:t>به </a:t>
            </a:r>
            <a:r>
              <a:rPr lang="fa-IR" sz="6200" dirty="0"/>
              <a:t>او داشته باشد.</a:t>
            </a:r>
          </a:p>
          <a:p>
            <a:pPr algn="r" rtl="1"/>
            <a:r>
              <a:rPr lang="fa-IR" sz="6200" dirty="0"/>
              <a:t>تا آن جا که ممکن است شیردهی را با آرامش انجام دهد. از سروصداي بلند، نور </a:t>
            </a:r>
            <a:r>
              <a:rPr lang="fa-IR" sz="6200" dirty="0" smtClean="0"/>
              <a:t>خیلی زیاد</a:t>
            </a:r>
            <a:r>
              <a:rPr lang="fa-IR" sz="6200" dirty="0"/>
              <a:t>، ضربه زدن، حرکت کردن، بالا و پائین انداختن و تکان دادن آهسته یا صحبت </a:t>
            </a:r>
            <a:r>
              <a:rPr lang="fa-IR" sz="6200" dirty="0" smtClean="0"/>
              <a:t>با </a:t>
            </a:r>
            <a:r>
              <a:rPr lang="fa-IR" sz="5000" dirty="0" smtClean="0"/>
              <a:t>شیرخوار </a:t>
            </a:r>
            <a:r>
              <a:rPr lang="fa-IR" sz="5000" dirty="0"/>
              <a:t>در طول مدت تغذیه و شیردهی اجتناب ورزد</a:t>
            </a:r>
            <a:r>
              <a:rPr lang="fa-I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634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تغذیه با شیر مادر براي بیش از یک فرزند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مادران می توانند براي دو و حتی سه فرزند شیر کافی تولید نمایند. </a:t>
            </a:r>
            <a:endParaRPr lang="fa-IR" dirty="0" smtClean="0"/>
          </a:p>
          <a:p>
            <a:pPr algn="r" rtl="1"/>
            <a:r>
              <a:rPr lang="fa-IR" dirty="0" smtClean="0"/>
              <a:t>فاکتور </a:t>
            </a:r>
            <a:r>
              <a:rPr lang="fa-IR" dirty="0"/>
              <a:t>کلیدي، تولید </a:t>
            </a:r>
            <a:r>
              <a:rPr lang="fa-IR" dirty="0" smtClean="0"/>
              <a:t>شیر </a:t>
            </a:r>
            <a:r>
              <a:rPr lang="fa-IR" dirty="0"/>
              <a:t>نیست بلکه وقت مادر، حمایت و تشویق او از سوي کارکنان بهداشتی، </a:t>
            </a:r>
            <a:r>
              <a:rPr lang="fa-IR" dirty="0" smtClean="0"/>
              <a:t>اعضاءخانواده </a:t>
            </a:r>
            <a:r>
              <a:rPr lang="fa-IR" dirty="0"/>
              <a:t>و دوستان است.</a:t>
            </a:r>
          </a:p>
        </p:txBody>
      </p:sp>
    </p:spTree>
    <p:extLst>
      <p:ext uri="{BB962C8B-B14F-4D97-AF65-F5344CB8AC3E}">
        <p14:creationId xmlns:p14="http://schemas.microsoft.com/office/powerpoint/2010/main" val="371016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4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چندقلویی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7772400" cy="4089400"/>
          </a:xfrm>
        </p:spPr>
        <p:txBody>
          <a:bodyPr>
            <a:normAutofit/>
          </a:bodyPr>
          <a:lstStyle/>
          <a:p>
            <a:pPr algn="r" rtl="1"/>
            <a:r>
              <a:rPr lang="fa-IR" dirty="0"/>
              <a:t>مادر دوقلوها ممکن است ترجیح دهد هر نوزاد را جداگانه شیر بدهد . </a:t>
            </a:r>
            <a:endParaRPr lang="fa-IR" dirty="0" smtClean="0"/>
          </a:p>
          <a:p>
            <a:pPr algn="r" rtl="1"/>
            <a:r>
              <a:rPr lang="fa-IR" dirty="0" smtClean="0"/>
              <a:t>می </a:t>
            </a:r>
            <a:r>
              <a:rPr lang="fa-IR" dirty="0"/>
              <a:t>تواند براي هرکدام جداگانه تمرکز کند که چطور شیرخوار را نگهدارد و چطور </a:t>
            </a:r>
            <a:r>
              <a:rPr lang="fa-IR" dirty="0" smtClean="0"/>
              <a:t>به پستان </a:t>
            </a:r>
            <a:r>
              <a:rPr lang="fa-IR" dirty="0"/>
              <a:t>بگذارد. هنگامی که شیرخوار و مادر بتوانند پستان را خوب گرفته و تغذیه </a:t>
            </a:r>
            <a:r>
              <a:rPr lang="fa-IR" dirty="0" smtClean="0"/>
              <a:t>را انجام </a:t>
            </a:r>
            <a:r>
              <a:rPr lang="fa-IR" dirty="0"/>
              <a:t>دهند مادر می تواند براي صرفه جویی در وقت آنها را با هم به پستان بگذارد.</a:t>
            </a:r>
          </a:p>
        </p:txBody>
      </p:sp>
    </p:spTree>
    <p:extLst>
      <p:ext uri="{BB962C8B-B14F-4D97-AF65-F5344CB8AC3E}">
        <p14:creationId xmlns:p14="http://schemas.microsoft.com/office/powerpoint/2010/main" val="245645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مشکلات قلبی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r" rtl="1"/>
            <a:r>
              <a:rPr lang="fa-IR" dirty="0" smtClean="0"/>
              <a:t>ممکن </a:t>
            </a:r>
            <a:r>
              <a:rPr lang="fa-IR" dirty="0"/>
              <a:t>است این </a:t>
            </a:r>
            <a:r>
              <a:rPr lang="fa-IR" dirty="0" smtClean="0"/>
              <a:t>شیرخواران </a:t>
            </a:r>
            <a:r>
              <a:rPr lang="fa-IR" dirty="0"/>
              <a:t>به راحتی خسته شو ند. </a:t>
            </a:r>
            <a:endParaRPr lang="fa-IR" dirty="0" smtClean="0"/>
          </a:p>
          <a:p>
            <a:pPr algn="r" rtl="1"/>
            <a:r>
              <a:rPr lang="fa-IR" dirty="0" smtClean="0"/>
              <a:t>تغذیه </a:t>
            </a:r>
            <a:r>
              <a:rPr lang="fa-IR" dirty="0">
                <a:solidFill>
                  <a:srgbClr val="FF0000"/>
                </a:solidFill>
              </a:rPr>
              <a:t>مکرر و کوتاه </a:t>
            </a:r>
            <a:r>
              <a:rPr lang="fa-IR" dirty="0" smtClean="0">
                <a:solidFill>
                  <a:srgbClr val="FF0000"/>
                </a:solidFill>
              </a:rPr>
              <a:t>مدت </a:t>
            </a:r>
            <a:r>
              <a:rPr lang="fa-IR" dirty="0" smtClean="0"/>
              <a:t>کمک </a:t>
            </a:r>
            <a:r>
              <a:rPr lang="fa-IR" dirty="0"/>
              <a:t>کننده است با این نوع تغذیه شیرخوار قادر خواهد بود راحت تر نفس بکشد. </a:t>
            </a:r>
            <a:endParaRPr lang="fa-IR" dirty="0" smtClean="0"/>
          </a:p>
          <a:p>
            <a:pPr algn="r" rtl="1"/>
            <a:r>
              <a:rPr lang="fa-IR" dirty="0" smtClean="0"/>
              <a:t>تغذیه با </a:t>
            </a:r>
            <a:r>
              <a:rPr lang="fa-IR" dirty="0"/>
              <a:t>شیر مادر کمتر استرس زا بوده و شیرخوار انرژي کمتري صرف می کند </a:t>
            </a:r>
            <a:r>
              <a:rPr lang="fa-IR" dirty="0" smtClean="0"/>
              <a:t>. بنابراین وزن </a:t>
            </a:r>
            <a:r>
              <a:rPr lang="fa-IR" dirty="0"/>
              <a:t>گیري شیرخوار بهتر </a:t>
            </a:r>
            <a:r>
              <a:rPr lang="fa-IR" dirty="0" smtClean="0"/>
              <a:t>است.</a:t>
            </a:r>
          </a:p>
          <a:p>
            <a:pPr algn="r" rtl="1"/>
            <a:r>
              <a:rPr lang="fa-IR" dirty="0" smtClean="0">
                <a:solidFill>
                  <a:srgbClr val="FF0000"/>
                </a:solidFill>
              </a:rPr>
              <a:t>شیرپسین</a:t>
            </a:r>
          </a:p>
          <a:p>
            <a:pPr algn="r" rtl="1"/>
            <a:r>
              <a:rPr lang="fa-IR" dirty="0" smtClean="0"/>
              <a:t> </a:t>
            </a:r>
            <a:r>
              <a:rPr lang="fa-IR" dirty="0"/>
              <a:t>شیر مادر بدلیل حفاظت کودك از ابتلا به </a:t>
            </a:r>
            <a:r>
              <a:rPr lang="fa-IR" dirty="0" smtClean="0"/>
              <a:t>بیماري،احتمال </a:t>
            </a:r>
            <a:r>
              <a:rPr lang="fa-IR" dirty="0"/>
              <a:t>بستري شدن راکاهش می دهد و به رشد و تکامل بهتر شیرخوار کمک می کند</a:t>
            </a:r>
            <a:r>
              <a:rPr lang="fa-IR" dirty="0" smtClean="0"/>
              <a:t>.</a:t>
            </a:r>
          </a:p>
          <a:p>
            <a:pPr algn="r" rtl="1"/>
            <a:r>
              <a:rPr lang="fa-IR" dirty="0" smtClean="0">
                <a:solidFill>
                  <a:srgbClr val="FF0000"/>
                </a:solidFill>
              </a:rPr>
              <a:t>زیربغلی واکسیژن</a:t>
            </a:r>
            <a:endParaRPr lang="fa-I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6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i="1" dirty="0">
                <a:solidFill>
                  <a:srgbClr val="FF0000"/>
                </a:solidFill>
              </a:rPr>
              <a:t>شیرخوارانی که دچار مشکلات عصبی هستند</a:t>
            </a:r>
            <a:r>
              <a:rPr lang="fa-IR" b="1" i="1" dirty="0"/>
              <a:t/>
            </a:r>
            <a:br>
              <a:rPr lang="fa-IR" b="1" i="1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شیرخواران </a:t>
            </a:r>
            <a:r>
              <a:rPr lang="fa-IR" dirty="0"/>
              <a:t>دچار سندرم داون یا مشکلات عصبی هم می توانند با شیر مادر تغذیه شوند . </a:t>
            </a:r>
            <a:endParaRPr lang="fa-IR" dirty="0" smtClean="0"/>
          </a:p>
          <a:p>
            <a:pPr algn="r" rtl="1"/>
            <a:r>
              <a:rPr lang="fa-IR" dirty="0" smtClean="0"/>
              <a:t>ضعف مکیدن-وبلع و</a:t>
            </a:r>
            <a:r>
              <a:rPr lang="en-US" dirty="0" smtClean="0"/>
              <a:t>gag</a:t>
            </a:r>
            <a:r>
              <a:rPr lang="fa-IR" dirty="0" smtClean="0"/>
              <a:t>وزبان وتون شل وزیادگازگرفتن</a:t>
            </a:r>
          </a:p>
          <a:p>
            <a:pPr algn="r" rtl="1"/>
            <a:r>
              <a:rPr lang="fa-IR" dirty="0" smtClean="0"/>
              <a:t> </a:t>
            </a:r>
            <a:r>
              <a:rPr lang="fa-IR" dirty="0"/>
              <a:t>شیر مادر </a:t>
            </a:r>
            <a:r>
              <a:rPr lang="fa-IR" dirty="0" smtClean="0"/>
              <a:t>برای این ها </a:t>
            </a:r>
            <a:r>
              <a:rPr lang="fa-IR" dirty="0"/>
              <a:t>بسیار حائز اهمیت است . </a:t>
            </a:r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109421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مشکلات عصبی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r" rtl="1"/>
            <a:r>
              <a:rPr lang="fa-IR" i="1" dirty="0"/>
              <a:t>تشویق </a:t>
            </a:r>
            <a:r>
              <a:rPr lang="fa-IR" i="1" dirty="0">
                <a:solidFill>
                  <a:srgbClr val="FF0000"/>
                </a:solidFill>
              </a:rPr>
              <a:t>تماس زودرس پوست با پوست مادر و نوزاد </a:t>
            </a:r>
            <a:r>
              <a:rPr lang="fa-IR" i="1" dirty="0"/>
              <a:t>و زود شروع کردن تغذیه باشیرمادر</a:t>
            </a:r>
          </a:p>
          <a:p>
            <a:pPr algn="r" rtl="1"/>
            <a:r>
              <a:rPr lang="fa-IR" i="1" dirty="0"/>
              <a:t> ممکن است لازم باشد شیرخوار براي تغذیه مکرر از پستان مادر بیدار شود و نیزتحریک شود که </a:t>
            </a:r>
            <a:r>
              <a:rPr lang="fa-IR" i="1" dirty="0" smtClean="0"/>
              <a:t>درخلال </a:t>
            </a:r>
            <a:r>
              <a:rPr lang="fa-IR" i="1" dirty="0"/>
              <a:t>تغذیه هشیار باقی بماند.</a:t>
            </a:r>
          </a:p>
          <a:p>
            <a:pPr algn="r" rtl="1"/>
            <a:r>
              <a:rPr lang="fa-IR" i="1" dirty="0"/>
              <a:t> به مادر کمک کنید تا شیرخوار را به درستی بغل کند و به پستان بگذارد.</a:t>
            </a:r>
          </a:p>
          <a:p>
            <a:pPr algn="r" rtl="1"/>
            <a:r>
              <a:rPr lang="fa-IR" i="1" dirty="0"/>
              <a:t> به مادر کمک کنید تا</a:t>
            </a:r>
            <a:r>
              <a:rPr lang="fa-IR" i="1" dirty="0">
                <a:solidFill>
                  <a:srgbClr val="FF0000"/>
                </a:solidFill>
              </a:rPr>
              <a:t> پستان خودش و چانه شیرخوار را در وضعیت مناسب نگه دارد به طوري که </a:t>
            </a:r>
            <a:r>
              <a:rPr lang="fa-IR" i="1" dirty="0" smtClean="0">
                <a:solidFill>
                  <a:srgbClr val="FF0000"/>
                </a:solidFill>
              </a:rPr>
              <a:t>فک شیرخوار </a:t>
            </a:r>
            <a:r>
              <a:rPr lang="fa-IR" i="1" dirty="0">
                <a:solidFill>
                  <a:srgbClr val="FF0000"/>
                </a:solidFill>
              </a:rPr>
              <a:t>ثابت </a:t>
            </a:r>
            <a:r>
              <a:rPr lang="fa-IR" i="1" dirty="0"/>
              <a:t>بماند و شیرخوار بتواند در تمام طول تغذیه، پستان را خوب نگهدارد. مادر می تواند به </a:t>
            </a:r>
            <a:r>
              <a:rPr lang="fa-IR" i="1" dirty="0" smtClean="0"/>
              <a:t>آرامی چانه </a:t>
            </a:r>
            <a:r>
              <a:rPr lang="fa-IR" i="1" dirty="0"/>
              <a:t>شیرخوار را با انگشت شست و انگشت اشاره خود نگهداري کرده وبا سه انگشت دیگر پستان را </a:t>
            </a:r>
            <a:r>
              <a:rPr lang="fa-IR" i="1" dirty="0" smtClean="0"/>
              <a:t>نگهدارد</a:t>
            </a:r>
            <a:r>
              <a:rPr lang="fa-IR" i="1" dirty="0"/>
              <a:t>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7440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مشکلات عصبی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r" rtl="1"/>
            <a:r>
              <a:rPr lang="fa-IR" i="1" dirty="0"/>
              <a:t> تغذیه شیرخوار صرف نظر از روش آن، </a:t>
            </a:r>
            <a:r>
              <a:rPr lang="fa-IR" i="1" dirty="0">
                <a:solidFill>
                  <a:srgbClr val="FF0000"/>
                </a:solidFill>
              </a:rPr>
              <a:t>ممکن است طول بکشد</a:t>
            </a:r>
            <a:r>
              <a:rPr lang="fa-IR" i="1" dirty="0"/>
              <a:t>. به مادر کمک کنید تا درك کند </a:t>
            </a:r>
            <a:r>
              <a:rPr lang="fa-IR" i="1" dirty="0" smtClean="0"/>
              <a:t>که دراین </a:t>
            </a:r>
            <a:r>
              <a:rPr lang="fa-IR" i="1" dirty="0"/>
              <a:t>کودکان تنها تغذیه با شیر مادر نیست که طولانی می شود بلکه هر نوع تغذیه اي، به صرف </a:t>
            </a:r>
            <a:r>
              <a:rPr lang="fa-IR" i="1" dirty="0" smtClean="0"/>
              <a:t>وقت نیاز </a:t>
            </a:r>
            <a:r>
              <a:rPr lang="fa-IR" i="1" dirty="0"/>
              <a:t>دارد.</a:t>
            </a:r>
          </a:p>
          <a:p>
            <a:pPr algn="r" rtl="1"/>
            <a:r>
              <a:rPr lang="fa-IR" i="1" dirty="0"/>
              <a:t> مادر ممکن است نیاز داشته باشد شیرش را بدوشد و آن را از طریق فنجان به شیرخوار بدهد.</a:t>
            </a:r>
          </a:p>
          <a:p>
            <a:pPr algn="r" rtl="1"/>
            <a:r>
              <a:rPr lang="fa-IR" i="1" dirty="0"/>
              <a:t> </a:t>
            </a:r>
            <a:r>
              <a:rPr lang="fa-IR" i="1" dirty="0">
                <a:solidFill>
                  <a:srgbClr val="FF0000"/>
                </a:solidFill>
              </a:rPr>
              <a:t>از مصرف سرشیشه و گول زنک اجتناب ورزید </a:t>
            </a:r>
            <a:r>
              <a:rPr lang="fa-IR" i="1" dirty="0"/>
              <a:t>زیرا ممکن است براي این شیرخواران خیلی مشکل </a:t>
            </a:r>
            <a:r>
              <a:rPr lang="fa-IR" i="1" dirty="0" smtClean="0"/>
              <a:t>باشدکه </a:t>
            </a:r>
            <a:r>
              <a:rPr lang="fa-IR" i="1" dirty="0"/>
              <a:t>مکیدن پستان و سرشیشه هر دو را یاد بگیرند.</a:t>
            </a:r>
          </a:p>
          <a:p>
            <a:pPr algn="r" rtl="1"/>
            <a:r>
              <a:rPr lang="fa-IR" i="1" dirty="0"/>
              <a:t> بعضی از شیرخوارانی که دچار مشکلات عصبی هستند حتی با وجود دریافت شیرکافی، </a:t>
            </a:r>
            <a:r>
              <a:rPr lang="fa-IR" i="1" dirty="0">
                <a:solidFill>
                  <a:srgbClr val="FF0000"/>
                </a:solidFill>
              </a:rPr>
              <a:t>آهسته </a:t>
            </a:r>
            <a:r>
              <a:rPr lang="fa-IR" i="1" dirty="0" smtClean="0">
                <a:solidFill>
                  <a:srgbClr val="FF0000"/>
                </a:solidFill>
              </a:rPr>
              <a:t>وزن </a:t>
            </a:r>
            <a:r>
              <a:rPr lang="fa-IR" i="1" dirty="0" smtClean="0"/>
              <a:t>می </a:t>
            </a:r>
            <a:r>
              <a:rPr lang="fa-IR" i="1" dirty="0"/>
              <a:t>گیرند.</a:t>
            </a:r>
          </a:p>
          <a:p>
            <a:pPr algn="r" rtl="1"/>
            <a:r>
              <a:rPr lang="fa-IR" i="1" dirty="0"/>
              <a:t> بعضی از شیرخواران دچار مشکلات عصبی، ممکن است مشکلات دیگري نظیر بیماري هاي </a:t>
            </a:r>
            <a:r>
              <a:rPr lang="fa-IR" i="1" dirty="0" smtClean="0"/>
              <a:t>قلبی داشته </a:t>
            </a:r>
            <a:r>
              <a:rPr lang="fa-IR" i="1" dirty="0"/>
              <a:t>باشند.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1312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هیپوتونی و-سندرم داون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/>
              <a:t>به منظور تشویق آنان به مكیدن پستان </a:t>
            </a:r>
            <a:r>
              <a:rPr lang="fa-IR" dirty="0" smtClean="0"/>
              <a:t>واستفاده </a:t>
            </a:r>
            <a:r>
              <a:rPr lang="fa-IR" dirty="0"/>
              <a:t>بهتر از شیر مادر لازم است به موارد زیر توجه شود:</a:t>
            </a:r>
          </a:p>
          <a:p>
            <a:pPr algn="r" rtl="1"/>
            <a:r>
              <a:rPr lang="fa-IR" dirty="0"/>
              <a:t>الف: با مالیدن نوك پستان به گونه و لب های شیرخوار، رفلكس جستجو تحریك شود.</a:t>
            </a:r>
          </a:p>
          <a:p>
            <a:pPr algn="r" rtl="1"/>
            <a:r>
              <a:rPr lang="fa-IR" dirty="0"/>
              <a:t>ب: با فروبردن انگشت تمیز به دهان و مالش لثه او، حالت مكیدن شروع شود.</a:t>
            </a:r>
          </a:p>
          <a:p>
            <a:pPr algn="r" rtl="1"/>
            <a:r>
              <a:rPr lang="fa-IR" dirty="0"/>
              <a:t>ج: با </a:t>
            </a:r>
            <a:r>
              <a:rPr lang="fa-IR" dirty="0" smtClean="0"/>
              <a:t>مالش دادن </a:t>
            </a:r>
            <a:r>
              <a:rPr lang="fa-IR" dirty="0"/>
              <a:t>گردن در خط وسط به طور عمودی، عمل بلعیدن تحریك شود.</a:t>
            </a:r>
          </a:p>
        </p:txBody>
      </p:sp>
    </p:spTree>
    <p:extLst>
      <p:ext uri="{BB962C8B-B14F-4D97-AF65-F5344CB8AC3E}">
        <p14:creationId xmlns:p14="http://schemas.microsoft.com/office/powerpoint/2010/main" val="3069468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اهمیت شیرمادر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endParaRPr lang="en-US" i="1" dirty="0" smtClean="0"/>
          </a:p>
          <a:p>
            <a:pPr algn="r" rtl="1"/>
            <a:r>
              <a:rPr lang="fa-IR" i="1" dirty="0" smtClean="0"/>
              <a:t>به مادر نقش مهمی در مراقبت نوزاد می دهد.</a:t>
            </a:r>
          </a:p>
          <a:p>
            <a:pPr algn="r" rtl="1"/>
            <a:r>
              <a:rPr lang="fa-IR" i="1" dirty="0" smtClean="0"/>
              <a:t> </a:t>
            </a:r>
            <a:r>
              <a:rPr lang="fa-IR" i="1" dirty="0"/>
              <a:t>موجب آرامش کودك شده و پیوند </a:t>
            </a:r>
            <a:r>
              <a:rPr lang="fa-IR" i="1" dirty="0" smtClean="0"/>
              <a:t>عاطفی </a:t>
            </a:r>
            <a:r>
              <a:rPr lang="fa-IR" i="1" dirty="0"/>
              <a:t>را تداوم می بخشد.</a:t>
            </a:r>
          </a:p>
          <a:p>
            <a:pPr algn="r" rtl="1"/>
            <a:r>
              <a:rPr lang="fa-IR" dirty="0"/>
              <a:t>شیرخواران با نیازهاي خاص نظیر شرایط و مشکلات عصبی، </a:t>
            </a:r>
            <a:r>
              <a:rPr lang="fa-IR" dirty="0" smtClean="0"/>
              <a:t>قلبی </a:t>
            </a:r>
            <a:r>
              <a:rPr lang="fa-IR" dirty="0"/>
              <a:t>یا شکاف کام یا لب شکري و شیرخواران </a:t>
            </a:r>
            <a:r>
              <a:rPr lang="fa-IR" dirty="0" smtClean="0"/>
              <a:t>بیمار بیشتربه از سایر </a:t>
            </a:r>
            <a:r>
              <a:rPr lang="fa-IR" dirty="0"/>
              <a:t>شیرخواران </a:t>
            </a:r>
            <a:r>
              <a:rPr lang="fa-IR" dirty="0" smtClean="0"/>
              <a:t> </a:t>
            </a:r>
            <a:r>
              <a:rPr lang="fa-IR" dirty="0"/>
              <a:t>به شیر مادر نیاز دارند.</a:t>
            </a:r>
          </a:p>
          <a:p>
            <a:pPr marL="0" indent="0" algn="r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9458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میتوان </a:t>
            </a:r>
            <a:r>
              <a:rPr lang="fa-IR" dirty="0"/>
              <a:t>از رو شهای زیر برای </a:t>
            </a:r>
            <a:r>
              <a:rPr lang="fa-IR" dirty="0" smtClean="0"/>
              <a:t>بیداركردن آنان استفاده کرد:</a:t>
            </a:r>
          </a:p>
          <a:p>
            <a:pPr algn="r" rtl="1"/>
            <a:r>
              <a:rPr lang="fa-IR" dirty="0" smtClean="0"/>
              <a:t>كم‌ کردن </a:t>
            </a:r>
            <a:r>
              <a:rPr lang="fa-IR" dirty="0"/>
              <a:t>لباس های اضافی و </a:t>
            </a:r>
            <a:r>
              <a:rPr lang="fa-IR" dirty="0" smtClean="0"/>
              <a:t>صحبت کردن با </a:t>
            </a:r>
            <a:r>
              <a:rPr lang="fa-IR" dirty="0"/>
              <a:t>شیرخوار.</a:t>
            </a:r>
          </a:p>
          <a:p>
            <a:pPr algn="r" rtl="1"/>
            <a:r>
              <a:rPr lang="fa-IR" dirty="0"/>
              <a:t>• تعویض پوشك و مال شدادن كف پاهای شیرخوار.</a:t>
            </a:r>
          </a:p>
          <a:p>
            <a:pPr algn="r" rtl="1"/>
            <a:r>
              <a:rPr lang="fa-IR" dirty="0"/>
              <a:t>• صبر و حوصله و تأمل برای بیدار شدن و حتی كمی خوا </a:t>
            </a:r>
            <a:r>
              <a:rPr lang="fa-IR" dirty="0" smtClean="0"/>
              <a:t>ب آلودبودن </a:t>
            </a:r>
            <a:r>
              <a:rPr lang="fa-IR" dirty="0"/>
              <a:t>او قبل از </a:t>
            </a:r>
            <a:r>
              <a:rPr lang="fa-IR" dirty="0" smtClean="0"/>
              <a:t>شروع شیرخوردن</a:t>
            </a:r>
            <a:r>
              <a:rPr lang="fa-I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5143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هیپوتونی و-سندرم داون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fa-IR" dirty="0" smtClean="0"/>
              <a:t>مکرر-کوتاه-هر2-3ساعت-حمایت سر،وسروتنه دریک سطح-نگهداری یو</a:t>
            </a:r>
          </a:p>
          <a:p>
            <a:pPr algn="r" rtl="1"/>
            <a:r>
              <a:rPr lang="fa-IR" dirty="0" smtClean="0"/>
              <a:t>اگرمکرربحلق میپردیاهوامی بلعد </a:t>
            </a:r>
            <a:r>
              <a:rPr lang="fa-IR" dirty="0" smtClean="0">
                <a:solidFill>
                  <a:srgbClr val="FF0000"/>
                </a:solidFill>
              </a:rPr>
              <a:t>تکیه به پشت ومکرر اروغ </a:t>
            </a:r>
            <a:r>
              <a:rPr lang="fa-IR" dirty="0" smtClean="0"/>
              <a:t>گرفتن.</a:t>
            </a:r>
          </a:p>
          <a:p>
            <a:pPr algn="r" rtl="1"/>
            <a:r>
              <a:rPr lang="fa-IR" dirty="0" smtClean="0"/>
              <a:t>دوشیدن مکرر</a:t>
            </a:r>
          </a:p>
          <a:p>
            <a:pPr algn="r" rtl="1"/>
            <a:r>
              <a:rPr lang="fa-IR" dirty="0" smtClean="0"/>
              <a:t>برای زبان بزرگ بازکردن دهان </a:t>
            </a:r>
          </a:p>
          <a:p>
            <a:pPr algn="r" rtl="1"/>
            <a:r>
              <a:rPr lang="fa-IR" dirty="0" smtClean="0"/>
              <a:t>برای غلبه بر بیرون انداختن:چانه درتماس باقفسه سینه-نوازش گونه بطرف دهان </a:t>
            </a:r>
            <a:r>
              <a:rPr lang="fa-IR" dirty="0" smtClean="0">
                <a:solidFill>
                  <a:srgbClr val="FF0000"/>
                </a:solidFill>
              </a:rPr>
              <a:t>وتحریک لب.ماساژلثه </a:t>
            </a:r>
            <a:r>
              <a:rPr lang="fa-IR" dirty="0" smtClean="0"/>
              <a:t>بطرفین-بابازکردن دهان فشارروی نوک وشمارش1تا3 وعقب رفتن و3-4بارقبل هرتغذیه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6506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8640960" cy="63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73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U- HOLD(Dancer Position)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196752"/>
            <a:ext cx="835292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6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 rtl="1"/>
            <a:r>
              <a:rPr lang="fa-IR" dirty="0"/>
              <a:t>شیرخواران </a:t>
            </a:r>
            <a:r>
              <a:rPr lang="fa-IR" dirty="0" smtClean="0"/>
              <a:t>مبتلا به </a:t>
            </a:r>
            <a:r>
              <a:rPr lang="fa-IR" dirty="0"/>
              <a:t>بیمار یهای عصبی عضلانی را باید به طرق مختلف برای گرفتن پستان و مكیدن </a:t>
            </a:r>
            <a:r>
              <a:rPr lang="fa-IR" dirty="0" smtClean="0"/>
              <a:t>كمك كرد</a:t>
            </a:r>
            <a:r>
              <a:rPr lang="fa-IR" dirty="0"/>
              <a:t>. </a:t>
            </a:r>
            <a:r>
              <a:rPr lang="fa-IR" dirty="0" smtClean="0"/>
              <a:t>به کارگیری روشهای </a:t>
            </a:r>
            <a:r>
              <a:rPr lang="fa-IR" dirty="0"/>
              <a:t>خاص با صبر و حوصله توصیه می شود تا شیرخواران با </a:t>
            </a:r>
            <a:r>
              <a:rPr lang="fa-IR" dirty="0" smtClean="0"/>
              <a:t>تغذیه با </a:t>
            </a:r>
            <a:r>
              <a:rPr lang="fa-IR" dirty="0"/>
              <a:t>شیر مادر كمتر به بیمار یهای عفونی </a:t>
            </a:r>
            <a:r>
              <a:rPr lang="fa-IR" dirty="0" smtClean="0"/>
              <a:t>دچاروازرشد </a:t>
            </a:r>
            <a:r>
              <a:rPr lang="fa-IR" dirty="0"/>
              <a:t>جسمی و روانی بهتری </a:t>
            </a:r>
            <a:r>
              <a:rPr lang="fa-IR" dirty="0" smtClean="0"/>
              <a:t>برخوردارشوند</a:t>
            </a:r>
            <a:r>
              <a:rPr lang="fa-IR" dirty="0"/>
              <a:t>.</a:t>
            </a:r>
          </a:p>
          <a:p>
            <a:pPr algn="just" rtl="1"/>
            <a:r>
              <a:rPr lang="fa-IR" dirty="0"/>
              <a:t>در مورد مننگومیلوسل می توان شیرخوار را در وضعیت خوابیده به پهلو بغل كرده و به</a:t>
            </a:r>
          </a:p>
          <a:p>
            <a:pPr algn="just" rtl="1"/>
            <a:r>
              <a:rPr lang="fa-IR" dirty="0"/>
              <a:t>پستان گذاشت. </a:t>
            </a:r>
            <a:endParaRPr lang="fa-IR" dirty="0" smtClean="0"/>
          </a:p>
          <a:p>
            <a:pPr algn="just" rtl="1"/>
            <a:r>
              <a:rPr lang="fa-IR" dirty="0" smtClean="0"/>
              <a:t>درمبتلایان </a:t>
            </a:r>
            <a:r>
              <a:rPr lang="fa-IR" dirty="0"/>
              <a:t>به هیدروسفالی چنانچه تغذیه مستقیم از پستان مقدور نباشد، مادر می </a:t>
            </a:r>
            <a:r>
              <a:rPr lang="fa-IR" dirty="0" smtClean="0"/>
              <a:t>تواند شیرش </a:t>
            </a:r>
            <a:r>
              <a:rPr lang="fa-IR" dirty="0"/>
              <a:t>را دوشیده و به شیرخوار بدهد.</a:t>
            </a:r>
          </a:p>
          <a:p>
            <a:pPr algn="just" rtl="1"/>
            <a:r>
              <a:rPr lang="fa-IR" dirty="0"/>
              <a:t>در موارد آترزی مری، فیستول بین مری و نای، استتوز هیپرتروفیك پیلور و مقعد </a:t>
            </a:r>
            <a:r>
              <a:rPr lang="fa-IR" dirty="0" smtClean="0"/>
              <a:t>بازنشده می </a:t>
            </a:r>
            <a:r>
              <a:rPr lang="fa-IR" dirty="0"/>
              <a:t>توان تغذیه با شیر مادر را در اسرع وقت پس از عمل جراحی و </a:t>
            </a:r>
            <a:r>
              <a:rPr lang="fa-IR" dirty="0" smtClean="0"/>
              <a:t>مجازبودن </a:t>
            </a:r>
            <a:r>
              <a:rPr lang="fa-IR" dirty="0"/>
              <a:t>تغذیه </a:t>
            </a:r>
            <a:r>
              <a:rPr lang="fa-IR" dirty="0" smtClean="0"/>
              <a:t>دهانی شروع </a:t>
            </a:r>
            <a:r>
              <a:rPr lang="fa-IR" dirty="0"/>
              <a:t>کرد و تا هنگامی كه این تغذیه میسر نشده باشد، مادر باید شیرش را بدوشد و </a:t>
            </a:r>
            <a:r>
              <a:rPr lang="fa-IR" dirty="0" smtClean="0"/>
              <a:t>برای بعد </a:t>
            </a:r>
            <a:r>
              <a:rPr lang="fa-IR" dirty="0"/>
              <a:t>ذخیره كند.</a:t>
            </a:r>
          </a:p>
        </p:txBody>
      </p:sp>
    </p:spTree>
    <p:extLst>
      <p:ext uri="{BB962C8B-B14F-4D97-AF65-F5344CB8AC3E}">
        <p14:creationId xmlns:p14="http://schemas.microsoft.com/office/powerpoint/2010/main" val="950974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شکاف کام ولب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تغذیه </a:t>
            </a:r>
            <a:r>
              <a:rPr lang="fa-IR" dirty="0"/>
              <a:t>از پستان مادر حتی در موارد شدید شکاف لب وکام امکان پذیر است . </a:t>
            </a:r>
            <a:r>
              <a:rPr lang="fa-IR" dirty="0" smtClean="0"/>
              <a:t>این </a:t>
            </a:r>
            <a:r>
              <a:rPr lang="fa-IR" dirty="0"/>
              <a:t>شیرخواران بیشتر در معرض خطر اوتیت مدیا و عفونت تنفسی فوقانی </a:t>
            </a:r>
            <a:r>
              <a:rPr lang="fa-IR" dirty="0" smtClean="0"/>
              <a:t>قراردارند</a:t>
            </a:r>
            <a:r>
              <a:rPr lang="fa-IR" dirty="0"/>
              <a:t>، تغذیه با شیر مادر براي آنها حائز اهمیت است.</a:t>
            </a:r>
          </a:p>
          <a:p>
            <a:pPr algn="r" rtl="1"/>
            <a:r>
              <a:rPr lang="fa-IR" dirty="0" smtClean="0"/>
              <a:t> صبروحوصله</a:t>
            </a:r>
          </a:p>
          <a:p>
            <a:pPr algn="r" rtl="1"/>
            <a:r>
              <a:rPr lang="fa-IR" dirty="0" smtClean="0"/>
              <a:t>پشتکار</a:t>
            </a:r>
          </a:p>
          <a:p>
            <a:pPr algn="r" rtl="1"/>
            <a:r>
              <a:rPr lang="fa-IR" dirty="0" smtClean="0"/>
              <a:t>نمی توانندفشارمنفی ایجاد کنند.</a:t>
            </a:r>
            <a:r>
              <a:rPr lang="fa-IR" dirty="0" smtClean="0">
                <a:solidFill>
                  <a:srgbClr val="FF0000"/>
                </a:solidFill>
              </a:rPr>
              <a:t>تحریک فاصله کام سخت ونرم برای تحریک رفلکس مکیدن ضروری است</a:t>
            </a:r>
          </a:p>
        </p:txBody>
      </p:sp>
    </p:spTree>
    <p:extLst>
      <p:ext uri="{BB962C8B-B14F-4D97-AF65-F5344CB8AC3E}">
        <p14:creationId xmlns:p14="http://schemas.microsoft.com/office/powerpoint/2010/main" val="192943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/>
              <a:t>شکاف </a:t>
            </a:r>
            <a:r>
              <a:rPr lang="fa-IR" b="1" dirty="0" smtClean="0"/>
              <a:t>لب</a:t>
            </a:r>
            <a:r>
              <a:rPr lang="fa-IR" b="1" dirty="0"/>
              <a:t/>
            </a:r>
            <a:br>
              <a:rPr lang="fa-IR" b="1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 rtl="1"/>
            <a:r>
              <a:rPr lang="fa-IR" dirty="0"/>
              <a:t>•	شیرخوار را طوری نگه دارید که </a:t>
            </a:r>
            <a:r>
              <a:rPr lang="fa-IR" dirty="0">
                <a:solidFill>
                  <a:srgbClr val="FF0000"/>
                </a:solidFill>
              </a:rPr>
              <a:t>بینی و گلوی او بالاتراز پستان </a:t>
            </a:r>
            <a:r>
              <a:rPr lang="fa-IR" dirty="0"/>
              <a:t>قرار گیرد. </a:t>
            </a:r>
            <a:endParaRPr lang="en-US" dirty="0" smtClean="0"/>
          </a:p>
          <a:p>
            <a:pPr algn="r" rtl="1"/>
            <a:r>
              <a:rPr lang="fa-IR" dirty="0" smtClean="0"/>
              <a:t>نسج </a:t>
            </a:r>
            <a:r>
              <a:rPr lang="fa-IR" dirty="0"/>
              <a:t>پستان </a:t>
            </a:r>
            <a:r>
              <a:rPr lang="fa-IR" dirty="0" smtClean="0"/>
              <a:t>می </a:t>
            </a:r>
            <a:r>
              <a:rPr lang="fa-IR" dirty="0"/>
              <a:t>تواند شکاف لب را پرکرده </a:t>
            </a:r>
            <a:r>
              <a:rPr lang="fa-IR" dirty="0" smtClean="0"/>
              <a:t>وکمک </a:t>
            </a:r>
            <a:r>
              <a:rPr lang="fa-IR" dirty="0"/>
              <a:t>کند شیرخوار مکش را ادامه دهد.</a:t>
            </a:r>
          </a:p>
          <a:p>
            <a:pPr algn="r" rtl="1"/>
            <a:r>
              <a:rPr lang="fa-IR" dirty="0"/>
              <a:t>تغذیه شیرخوار مدتی طول خواهد کشید. از مادر بخواهید صبور باشد چون شیرخوار </a:t>
            </a:r>
            <a:r>
              <a:rPr lang="fa-IR" dirty="0" smtClean="0"/>
              <a:t>خسته </a:t>
            </a:r>
            <a:r>
              <a:rPr lang="fa-IR" dirty="0"/>
              <a:t>می شود و نیاز به استراحت دارد. </a:t>
            </a:r>
            <a:endParaRPr lang="fa-IR" dirty="0" smtClean="0"/>
          </a:p>
          <a:p>
            <a:pPr algn="r" rtl="1"/>
            <a:r>
              <a:rPr lang="fa-IR" dirty="0" smtClean="0"/>
              <a:t>وضعیت شکاف -دوطرفه </a:t>
            </a:r>
            <a:r>
              <a:rPr lang="en-US" dirty="0" err="1" smtClean="0"/>
              <a:t>stradle</a:t>
            </a:r>
            <a:endParaRPr lang="fa-IR" dirty="0" smtClean="0"/>
          </a:p>
          <a:p>
            <a:pPr algn="r" rtl="1"/>
            <a:r>
              <a:rPr lang="fa-IR" dirty="0" smtClean="0"/>
              <a:t>ممکن </a:t>
            </a:r>
            <a:r>
              <a:rPr lang="fa-IR" dirty="0"/>
              <a:t>است مادر نیاز به دوشیدن شیر </a:t>
            </a:r>
            <a:r>
              <a:rPr lang="fa-IR" dirty="0" smtClean="0"/>
              <a:t> </a:t>
            </a:r>
            <a:r>
              <a:rPr lang="fa-IR" dirty="0"/>
              <a:t>داشته باشد</a:t>
            </a:r>
            <a:r>
              <a:rPr lang="fa-IR" dirty="0" smtClean="0"/>
              <a:t>.</a:t>
            </a:r>
          </a:p>
          <a:p>
            <a:pPr algn="r" rtl="1"/>
            <a:r>
              <a:rPr lang="fa-IR" dirty="0" smtClean="0"/>
              <a:t> </a:t>
            </a:r>
            <a:r>
              <a:rPr lang="fa-IR" dirty="0"/>
              <a:t>او می تواند شیر دوشیده شده را با فنجان </a:t>
            </a:r>
            <a:r>
              <a:rPr lang="fa-IR" dirty="0" smtClean="0"/>
              <a:t>بدهد. </a:t>
            </a:r>
          </a:p>
          <a:p>
            <a:pPr algn="r" rtl="1"/>
            <a:r>
              <a:rPr lang="fa-IR" dirty="0" smtClean="0"/>
              <a:t>به </a:t>
            </a:r>
            <a:r>
              <a:rPr lang="fa-IR" dirty="0"/>
              <a:t>دنبال جراحی ترمیم </a:t>
            </a:r>
            <a:r>
              <a:rPr lang="fa-IR" dirty="0" smtClean="0"/>
              <a:t>شکاف وهشیاری  تغذیه </a:t>
            </a:r>
            <a:r>
              <a:rPr lang="fa-IR" dirty="0"/>
              <a:t>از پستان </a:t>
            </a:r>
            <a:r>
              <a:rPr lang="fa-IR" dirty="0" smtClean="0"/>
              <a:t>مادر </a:t>
            </a:r>
            <a:r>
              <a:rPr lang="fa-IR" dirty="0"/>
              <a:t>از سر گرفته می شود.</a:t>
            </a:r>
          </a:p>
          <a:p>
            <a:pPr algn="r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643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شکاف کام ولب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fa-IR" dirty="0"/>
              <a:t>دوشیدن کمی شیر روی </a:t>
            </a:r>
            <a:r>
              <a:rPr lang="fa-IR" dirty="0" smtClean="0"/>
              <a:t>لب یابه دهانش </a:t>
            </a:r>
            <a:r>
              <a:rPr lang="fa-IR" dirty="0"/>
              <a:t>که بخواهدادامه </a:t>
            </a:r>
            <a:r>
              <a:rPr lang="fa-IR" dirty="0" smtClean="0"/>
              <a:t>دهدیادوشیدن </a:t>
            </a:r>
            <a:r>
              <a:rPr lang="fa-IR" dirty="0"/>
              <a:t>ودادن بافنجان وسپس پستان </a:t>
            </a:r>
          </a:p>
          <a:p>
            <a:pPr algn="r" rtl="1"/>
            <a:r>
              <a:rPr lang="fa-IR" dirty="0"/>
              <a:t>هر2-3ساعت شیردهی-دوشیدن بعدازآن</a:t>
            </a:r>
          </a:p>
          <a:p>
            <a:pPr algn="r" rtl="1"/>
            <a:r>
              <a:rPr lang="fa-IR" dirty="0"/>
              <a:t>دوشیدن کمی شیروسپس پستان که رشدبهترشود</a:t>
            </a:r>
          </a:p>
          <a:p>
            <a:pPr algn="r" rtl="1"/>
            <a:r>
              <a:rPr lang="fa-IR" dirty="0"/>
              <a:t>هواگیری مکرر</a:t>
            </a:r>
          </a:p>
          <a:p>
            <a:pPr algn="r" rtl="1"/>
            <a:r>
              <a:rPr lang="fa-IR" dirty="0"/>
              <a:t> لب2طرفه وکام </a:t>
            </a:r>
            <a:r>
              <a:rPr lang="en-US" dirty="0" err="1" smtClean="0"/>
              <a:t>stradle</a:t>
            </a:r>
            <a:r>
              <a:rPr lang="fa-IR" dirty="0" smtClean="0"/>
              <a:t>و</a:t>
            </a:r>
            <a:r>
              <a:rPr lang="en-US" dirty="0" smtClean="0"/>
              <a:t>Dancer hand Position</a:t>
            </a:r>
            <a:endParaRPr lang="fa-IR" dirty="0"/>
          </a:p>
          <a:p>
            <a:pPr algn="r" rtl="1"/>
            <a:r>
              <a:rPr lang="fa-IR" dirty="0"/>
              <a:t>ماساژریتمیک برای افزایش جریان شیر</a:t>
            </a:r>
          </a:p>
          <a:p>
            <a:pPr algn="r" rtl="1"/>
            <a:r>
              <a:rPr lang="fa-IR" dirty="0"/>
              <a:t>تا3هفته وعدم موفقیت سزشیشه مخصوص</a:t>
            </a:r>
          </a:p>
          <a:p>
            <a:pPr algn="r" rtl="1"/>
            <a:r>
              <a:rPr lang="fa-IR" dirty="0" smtClean="0">
                <a:solidFill>
                  <a:srgbClr val="FF0000"/>
                </a:solidFill>
              </a:rPr>
              <a:t>نوک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fa-IR" dirty="0">
                <a:solidFill>
                  <a:srgbClr val="FF0000"/>
                </a:solidFill>
              </a:rPr>
              <a:t>وارددماغ نشود</a:t>
            </a:r>
          </a:p>
          <a:p>
            <a:pPr algn="r" rtl="1"/>
            <a:r>
              <a:rPr lang="fa-IR" dirty="0"/>
              <a:t>کام مصنوعی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1474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81452" y="2174875"/>
            <a:ext cx="3191684" cy="39512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174875"/>
            <a:ext cx="4041775" cy="345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6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fa-IR" sz="3600" dirty="0">
                <a:solidFill>
                  <a:srgbClr val="FF0000"/>
                </a:solidFill>
              </a:rPr>
              <a:t>رو شهای تغذیه ای جایگزین برای نوزادان با شکاف کام</a:t>
            </a:r>
            <a:endParaRPr lang="fa-IR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شیر دوشیده شده مادر </a:t>
            </a:r>
            <a:r>
              <a:rPr lang="fa-IR" dirty="0" smtClean="0"/>
              <a:t>از </a:t>
            </a:r>
            <a:r>
              <a:rPr lang="fa-IR" dirty="0"/>
              <a:t>طریق قاشق، فنجان، </a:t>
            </a:r>
            <a:r>
              <a:rPr lang="fa-IR" dirty="0" smtClean="0"/>
              <a:t>سرنگ</a:t>
            </a:r>
          </a:p>
          <a:p>
            <a:pPr algn="r" rtl="1"/>
            <a:r>
              <a:rPr lang="fa-IR" dirty="0" smtClean="0"/>
              <a:t>سیستم </a:t>
            </a:r>
            <a:r>
              <a:rPr lang="fa-IR" dirty="0"/>
              <a:t>مکمل رسان، </a:t>
            </a:r>
            <a:r>
              <a:rPr lang="en-US" dirty="0" smtClean="0"/>
              <a:t>SNS)</a:t>
            </a:r>
            <a:r>
              <a:rPr lang="fa-IR" dirty="0" smtClean="0"/>
              <a:t>)</a:t>
            </a:r>
          </a:p>
          <a:p>
            <a:pPr algn="r" rtl="1"/>
            <a:r>
              <a:rPr lang="fa-IR" dirty="0" smtClean="0"/>
              <a:t>رابط سلیکونی سرنگ</a:t>
            </a:r>
            <a:r>
              <a:rPr lang="en-US" dirty="0"/>
              <a:t>(</a:t>
            </a:r>
            <a:r>
              <a:rPr lang="en-US" dirty="0" smtClean="0"/>
              <a:t> Finger feeder)</a:t>
            </a:r>
            <a:endParaRPr lang="fa-IR" dirty="0" smtClean="0"/>
          </a:p>
          <a:p>
            <a:pPr algn="r" rtl="1"/>
            <a:r>
              <a:rPr lang="fa-IR" dirty="0" smtClean="0"/>
              <a:t>تغذیه کننده هابرمن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870" y="3356992"/>
            <a:ext cx="1421280" cy="3888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356992"/>
            <a:ext cx="2952328" cy="381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54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dirty="0"/>
              <a:t>روش تغذیه هر نوزادي به وضعیت و شرایط او بستگی دارد.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 </a:t>
            </a:r>
            <a:r>
              <a:rPr lang="fa-IR" i="1" dirty="0"/>
              <a:t>شیرخوار قادر به تغذیه از راه دهان نباشد.</a:t>
            </a:r>
          </a:p>
          <a:p>
            <a:pPr algn="r" rtl="1"/>
            <a:r>
              <a:rPr lang="fa-IR" i="1" dirty="0"/>
              <a:t> شیرخوار منع تغذیه دهانی نداشته باشد ولی خود قادر به مکیدن نباشد.</a:t>
            </a:r>
          </a:p>
          <a:p>
            <a:pPr algn="r" rtl="1"/>
            <a:r>
              <a:rPr lang="fa-IR" i="1" dirty="0"/>
              <a:t> شیرخوار قادر به مکیدن هست اما نه در حد تغذیه کامل.</a:t>
            </a:r>
          </a:p>
          <a:p>
            <a:pPr algn="r" rtl="1"/>
            <a:r>
              <a:rPr lang="fa-IR" i="1" dirty="0" smtClean="0"/>
              <a:t>شیرخوار </a:t>
            </a:r>
            <a:r>
              <a:rPr lang="fa-IR" i="1" dirty="0"/>
              <a:t>قادر به دریافت شیر مادر نیست.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7765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6757" y="1600200"/>
            <a:ext cx="605048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92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Bell’s palsy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dirty="0" smtClean="0"/>
              <a:t>ناتوانی</a:t>
            </a:r>
            <a:r>
              <a:rPr lang="en-US" dirty="0" smtClean="0"/>
              <a:t>seal</a:t>
            </a:r>
          </a:p>
          <a:p>
            <a:pPr algn="r" rtl="1"/>
            <a:r>
              <a:rPr lang="fa-IR" dirty="0" smtClean="0"/>
              <a:t>آوردن کمی شیرروی نوک پستان</a:t>
            </a:r>
          </a:p>
          <a:p>
            <a:pPr algn="r" rtl="1"/>
            <a:r>
              <a:rPr lang="fa-IR" dirty="0" smtClean="0"/>
              <a:t>قسمت فلج دورازپستان</a:t>
            </a:r>
          </a:p>
          <a:p>
            <a:pPr algn="r" rtl="1"/>
            <a:r>
              <a:rPr lang="fa-IR" dirty="0" smtClean="0"/>
              <a:t>دهان خوب بازشود-فشاربه چانه</a:t>
            </a:r>
          </a:p>
          <a:p>
            <a:pPr algn="r" rtl="1"/>
            <a:r>
              <a:rPr lang="fa-IR" dirty="0" smtClean="0"/>
              <a:t>زیربغلی برای کنترل سر</a:t>
            </a:r>
          </a:p>
          <a:p>
            <a:pPr algn="r" rtl="1"/>
            <a:r>
              <a:rPr lang="fa-IR" dirty="0" smtClean="0"/>
              <a:t>خوابیدن کنار او و</a:t>
            </a:r>
          </a:p>
          <a:p>
            <a:pPr algn="r" rtl="1"/>
            <a:r>
              <a:rPr lang="fa-IR" dirty="0" smtClean="0"/>
              <a:t>ابتداداخل دهان </a:t>
            </a:r>
            <a:r>
              <a:rPr lang="fa-IR" dirty="0" smtClean="0"/>
              <a:t>بدوشدکه بووطعم راحس </a:t>
            </a:r>
            <a:r>
              <a:rPr lang="fa-IR" dirty="0" smtClean="0"/>
              <a:t>کند واگرنتواندبدوشد </a:t>
            </a:r>
            <a:r>
              <a:rPr lang="fa-IR" dirty="0" smtClean="0"/>
              <a:t>بافنجان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2679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تغذیه کمکی با فرمولا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تعداد بسیار کمی از شیرخواران با نقص متابولیسم متولد می شوند نظیر بیماري هاي </a:t>
            </a:r>
            <a:r>
              <a:rPr lang="fa-IR" dirty="0" smtClean="0"/>
              <a:t>متابولیک</a:t>
            </a:r>
            <a:r>
              <a:rPr lang="en-US" dirty="0" smtClean="0"/>
              <a:t>)</a:t>
            </a:r>
            <a:r>
              <a:rPr lang="fa-IR" dirty="0" smtClean="0"/>
              <a:t>گالاکتوزمی</a:t>
            </a:r>
            <a:r>
              <a:rPr lang="fa-IR" dirty="0"/>
              <a:t>، فنیل کتونوري یا بیماري شربت </a:t>
            </a:r>
            <a:r>
              <a:rPr lang="fa-IR" dirty="0" smtClean="0"/>
              <a:t>افرا</a:t>
            </a:r>
            <a:r>
              <a:rPr lang="en-US" dirty="0" smtClean="0"/>
              <a:t>(..</a:t>
            </a:r>
            <a:r>
              <a:rPr lang="fa-IR" dirty="0" smtClean="0"/>
              <a:t>.</a:t>
            </a:r>
          </a:p>
          <a:p>
            <a:pPr algn="r" rtl="1"/>
            <a:r>
              <a:rPr lang="fa-IR" dirty="0" smtClean="0"/>
              <a:t> </a:t>
            </a:r>
            <a:r>
              <a:rPr lang="fa-IR" dirty="0"/>
              <a:t>این شیرخواران </a:t>
            </a:r>
            <a:r>
              <a:rPr lang="fa-IR" dirty="0" smtClean="0"/>
              <a:t>ممکن است </a:t>
            </a:r>
            <a:r>
              <a:rPr lang="fa-IR" dirty="0"/>
              <a:t>نیاز به تغذیه نسبی یا کامل با شیر دیگري (رژیمی) داشته باشند که براي </a:t>
            </a:r>
            <a:r>
              <a:rPr lang="fa-IR" dirty="0" smtClean="0"/>
              <a:t>شرایط ویژه آنها </a:t>
            </a:r>
            <a:r>
              <a:rPr lang="fa-IR" dirty="0"/>
              <a:t>مناسب باشد.</a:t>
            </a:r>
          </a:p>
        </p:txBody>
      </p:sp>
    </p:spTree>
    <p:extLst>
      <p:ext uri="{BB962C8B-B14F-4D97-AF65-F5344CB8AC3E}">
        <p14:creationId xmlns:p14="http://schemas.microsoft.com/office/powerpoint/2010/main" val="966312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ممکن است مادر دور از شیرخوار باشد و شدیداً بیمار یا فوت شده باشد </a:t>
            </a:r>
            <a:r>
              <a:rPr lang="fa-IR" dirty="0" smtClean="0"/>
              <a:t> ویا </a:t>
            </a:r>
            <a:r>
              <a:rPr lang="fa-IR" dirty="0"/>
              <a:t>تصمیم آگاهانه گرفته است که شیر ندهد. این شیرخواران به تغذیه </a:t>
            </a:r>
            <a:r>
              <a:rPr lang="fa-IR" dirty="0" smtClean="0"/>
              <a:t>جایگزین نیاز </a:t>
            </a:r>
            <a:r>
              <a:rPr lang="fa-IR" dirty="0"/>
              <a:t>دارند.</a:t>
            </a:r>
          </a:p>
        </p:txBody>
      </p:sp>
    </p:spTree>
    <p:extLst>
      <p:ext uri="{BB962C8B-B14F-4D97-AF65-F5344CB8AC3E}">
        <p14:creationId xmlns:p14="http://schemas.microsoft.com/office/powerpoint/2010/main" val="3613675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b="1" dirty="0">
                <a:solidFill>
                  <a:srgbClr val="0096DA"/>
                </a:solidFill>
                <a:latin typeface="BNazaninBold"/>
              </a:rPr>
              <a:t>تغذیه نوزادان كم وزن </a:t>
            </a:r>
            <a:r>
              <a:rPr lang="fa-IR" sz="4000" b="1" dirty="0" smtClean="0">
                <a:solidFill>
                  <a:srgbClr val="0096DA"/>
                </a:solidFill>
                <a:latin typeface="BNazaninBold"/>
              </a:rPr>
              <a:t>و </a:t>
            </a:r>
            <a:r>
              <a:rPr lang="fa-IR" sz="4000" b="1" dirty="0">
                <a:solidFill>
                  <a:srgbClr val="0096DA"/>
                </a:solidFill>
                <a:latin typeface="BNazaninBold"/>
              </a:rPr>
              <a:t>نارس با </a:t>
            </a:r>
            <a:r>
              <a:rPr lang="fa-IR" sz="4000" b="1" dirty="0" smtClean="0">
                <a:solidFill>
                  <a:srgbClr val="0096DA"/>
                </a:solidFill>
                <a:latin typeface="BNazaninBold"/>
              </a:rPr>
              <a:t>شیرمادر</a:t>
            </a:r>
            <a:endParaRPr lang="fa-I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>
                <a:solidFill>
                  <a:srgbClr val="0096DA"/>
                </a:solidFill>
                <a:latin typeface="BNazaninBold"/>
              </a:rPr>
              <a:t>تركیب شیر مادر نوزاد نارس در مقایسه با نوزاد </a:t>
            </a:r>
            <a:r>
              <a:rPr lang="fa-IR" b="1" dirty="0" smtClean="0">
                <a:solidFill>
                  <a:srgbClr val="0096DA"/>
                </a:solidFill>
                <a:latin typeface="BNazaninBold"/>
              </a:rPr>
              <a:t>ترم</a:t>
            </a:r>
          </a:p>
          <a:p>
            <a:pPr algn="r" rtl="1"/>
            <a:r>
              <a:rPr lang="fa-IR" dirty="0" smtClean="0"/>
              <a:t>پروتین</a:t>
            </a:r>
            <a:endParaRPr lang="fa-IR" dirty="0"/>
          </a:p>
          <a:p>
            <a:pPr algn="r" rtl="1"/>
            <a:r>
              <a:rPr lang="fa-IR" dirty="0"/>
              <a:t>اسیدهای چرب با زنجیره بلند </a:t>
            </a:r>
            <a:endParaRPr lang="fa-IR" dirty="0" smtClean="0"/>
          </a:p>
          <a:p>
            <a:pPr algn="r" rtl="1"/>
            <a:r>
              <a:rPr lang="fa-IR" dirty="0" smtClean="0"/>
              <a:t>اسیدهای </a:t>
            </a:r>
            <a:r>
              <a:rPr lang="fa-IR" dirty="0"/>
              <a:t>چرب با زنجیره متوسط چربی </a:t>
            </a:r>
            <a:endParaRPr lang="fa-IR" dirty="0" smtClean="0"/>
          </a:p>
          <a:p>
            <a:pPr algn="r" rtl="1"/>
            <a:r>
              <a:rPr lang="fa-IR" dirty="0" smtClean="0"/>
              <a:t>اسیدهای </a:t>
            </a:r>
            <a:r>
              <a:rPr lang="fa-IR" dirty="0"/>
              <a:t>چرب با زنجیره کوتاه اسید لینولنیک</a:t>
            </a:r>
          </a:p>
          <a:p>
            <a:pPr algn="r" rtl="1"/>
            <a:r>
              <a:rPr lang="fa-IR" dirty="0"/>
              <a:t>سدیم </a:t>
            </a:r>
            <a:r>
              <a:rPr lang="fa-IR" dirty="0" smtClean="0"/>
              <a:t>کلر منیزیم وآهن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564233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dirty="0"/>
              <a:t>بهترین وضعیت بعد از اتمام تغذیه در نوزادان نارس، خوابیده به شكم یا به </a:t>
            </a:r>
            <a:r>
              <a:rPr lang="fa-IR" dirty="0" smtClean="0"/>
              <a:t>پهلوی راست </a:t>
            </a:r>
            <a:r>
              <a:rPr lang="fa-IR" dirty="0"/>
              <a:t>و در نوزادان ترم، به پشت </a:t>
            </a:r>
            <a:r>
              <a:rPr lang="fa-IR" dirty="0" smtClean="0"/>
              <a:t>است</a:t>
            </a:r>
          </a:p>
          <a:p>
            <a:pPr algn="just" rtl="1"/>
            <a:r>
              <a:rPr lang="fa-IR" sz="4800" dirty="0" smtClean="0">
                <a:solidFill>
                  <a:srgbClr val="FFFFFF"/>
                </a:solidFill>
                <a:latin typeface="BNazanin"/>
              </a:rPr>
              <a:t>صل </a:t>
            </a:r>
            <a:r>
              <a:rPr lang="fa-IR" sz="2800" b="1" dirty="0" smtClean="0">
                <a:solidFill>
                  <a:srgbClr val="FFFFFF"/>
                </a:solidFill>
                <a:latin typeface="BNazanin"/>
              </a:rPr>
              <a:t>تغذیه</a:t>
            </a:r>
            <a:r>
              <a:rPr lang="fa-IR" sz="2800" b="1" dirty="0"/>
              <a:t>فواصل تغذیه بر </a:t>
            </a:r>
            <a:r>
              <a:rPr lang="fa-IR" sz="2800" b="1" dirty="0" smtClean="0"/>
              <a:t>اساس وزن </a:t>
            </a:r>
            <a:r>
              <a:rPr lang="fa-IR" sz="2800" b="1" dirty="0"/>
              <a:t>نوزاد</a:t>
            </a:r>
            <a:endParaRPr lang="fa-IR" sz="2800" b="1" dirty="0">
              <a:solidFill>
                <a:srgbClr val="FFFFFF"/>
              </a:solidFill>
              <a:latin typeface="BNazanin"/>
            </a:endParaRPr>
          </a:p>
          <a:p>
            <a:pPr algn="r" rtl="1"/>
            <a:r>
              <a:rPr lang="fa-IR" sz="2800" b="1" dirty="0" smtClean="0"/>
              <a:t> </a:t>
            </a:r>
            <a:r>
              <a:rPr lang="fa-IR" dirty="0" smtClean="0">
                <a:solidFill>
                  <a:srgbClr val="000000"/>
                </a:solidFill>
                <a:latin typeface="BNazanin"/>
              </a:rPr>
              <a:t>کمتر </a:t>
            </a:r>
            <a:r>
              <a:rPr lang="fa-IR" dirty="0">
                <a:solidFill>
                  <a:srgbClr val="000000"/>
                </a:solidFill>
                <a:latin typeface="BNazanin"/>
              </a:rPr>
              <a:t>از 1000 هر 2 ساعت یا تغذیه مداوم</a:t>
            </a:r>
          </a:p>
          <a:p>
            <a:pPr algn="r" rtl="1"/>
            <a:r>
              <a:rPr lang="fa-IR" dirty="0">
                <a:solidFill>
                  <a:srgbClr val="000000"/>
                </a:solidFill>
                <a:latin typeface="BNazanin"/>
              </a:rPr>
              <a:t>1000 تا 1500 هر 2 ساعت</a:t>
            </a:r>
          </a:p>
          <a:p>
            <a:pPr algn="r" rtl="1"/>
            <a:r>
              <a:rPr lang="fa-IR" dirty="0">
                <a:solidFill>
                  <a:srgbClr val="000000"/>
                </a:solidFill>
                <a:latin typeface="BNazanin"/>
              </a:rPr>
              <a:t>1500 تا 2500 هر 2 تا 3 ساعت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781356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49" y="404664"/>
            <a:ext cx="3084710" cy="301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49" y="3418384"/>
            <a:ext cx="3084710" cy="261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40296"/>
            <a:ext cx="3528392" cy="373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3789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solidFill>
                  <a:srgbClr val="FF0000"/>
                </a:solidFill>
              </a:rPr>
              <a:t>تغذیه نوزادان مبتلا به زردی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fa-IR" dirty="0"/>
              <a:t>زردی یكی از تظاهرات شایع بالینی است كه طی چند روز اول عمر تقریباً در 45 تا 60 </a:t>
            </a:r>
            <a:r>
              <a:rPr lang="fa-IR" dirty="0" smtClean="0"/>
              <a:t>درصد نوزادان </a:t>
            </a:r>
            <a:r>
              <a:rPr lang="fa-IR" dirty="0"/>
              <a:t>اتفاق م یافتد و به چند گروه تقسیم می شود. اكثر موارد </a:t>
            </a:r>
            <a:r>
              <a:rPr lang="fa-IR" dirty="0" smtClean="0"/>
              <a:t>زردی فیزیولوژیك است كه </a:t>
            </a:r>
            <a:r>
              <a:rPr lang="fa-IR" dirty="0"/>
              <a:t>یك روند طبیعی و فیزیولوژیك در ابتدای تولد است اما در مواردی مسائل </a:t>
            </a:r>
            <a:r>
              <a:rPr lang="fa-IR" dirty="0" smtClean="0"/>
              <a:t>پاتولوژیك،عامل </a:t>
            </a:r>
            <a:r>
              <a:rPr lang="fa-IR" dirty="0"/>
              <a:t>بروز زردی است و زردی پاتولوژیك نامیده </a:t>
            </a:r>
            <a:r>
              <a:rPr lang="fa-IR" dirty="0" smtClean="0"/>
              <a:t>میشود.</a:t>
            </a:r>
          </a:p>
          <a:p>
            <a:pPr algn="r" rtl="1"/>
            <a:r>
              <a:rPr lang="fa-IR" dirty="0"/>
              <a:t>درصدی از نوزادان که شیر مادر </a:t>
            </a:r>
            <a:r>
              <a:rPr lang="fa-IR" dirty="0" smtClean="0"/>
              <a:t>میخورند مبتلا </a:t>
            </a:r>
            <a:r>
              <a:rPr lang="fa-IR" dirty="0"/>
              <a:t>به نوعی زردی </a:t>
            </a:r>
            <a:r>
              <a:rPr lang="fa-IR" dirty="0" smtClean="0"/>
              <a:t>میشوند </a:t>
            </a:r>
            <a:r>
              <a:rPr lang="fa-IR" dirty="0"/>
              <a:t>كه از </a:t>
            </a:r>
            <a:r>
              <a:rPr lang="fa-IR" dirty="0" smtClean="0"/>
              <a:t>محدوده فیزیولوژیك </a:t>
            </a:r>
            <a:r>
              <a:rPr lang="fa-IR" dirty="0"/>
              <a:t>تجاوز </a:t>
            </a:r>
            <a:r>
              <a:rPr lang="fa-IR" dirty="0" smtClean="0"/>
              <a:t>میکند </a:t>
            </a:r>
            <a:r>
              <a:rPr lang="fa-IR" dirty="0"/>
              <a:t>و در </a:t>
            </a:r>
            <a:r>
              <a:rPr lang="fa-IR" dirty="0" smtClean="0"/>
              <a:t>عین حال </a:t>
            </a:r>
            <a:r>
              <a:rPr lang="fa-IR" dirty="0"/>
              <a:t>دلیل پاتولوژیكی ندارد. این گروه را تحت عنوان</a:t>
            </a:r>
          </a:p>
          <a:p>
            <a:pPr algn="r" rtl="1"/>
            <a:r>
              <a:rPr lang="fa-IR" dirty="0" smtClean="0"/>
              <a:t> </a:t>
            </a:r>
            <a:r>
              <a:rPr lang="fa-IR" dirty="0" smtClean="0">
                <a:solidFill>
                  <a:srgbClr val="FF0000"/>
                </a:solidFill>
              </a:rPr>
              <a:t>زردی </a:t>
            </a:r>
            <a:r>
              <a:rPr lang="fa-IR" dirty="0">
                <a:solidFill>
                  <a:srgbClr val="FF0000"/>
                </a:solidFill>
              </a:rPr>
              <a:t>فیزیولوژیک تشدیدیافته یا طو </a:t>
            </a:r>
            <a:r>
              <a:rPr lang="fa-IR" dirty="0" smtClean="0">
                <a:solidFill>
                  <a:srgbClr val="FF0000"/>
                </a:solidFill>
              </a:rPr>
              <a:t>ل کشیده </a:t>
            </a:r>
            <a:r>
              <a:rPr lang="fa-IR" dirty="0"/>
              <a:t>می شناسیم</a:t>
            </a:r>
            <a:r>
              <a:rPr lang="fa-IR" dirty="0" smtClean="0"/>
              <a:t>.</a:t>
            </a:r>
            <a:r>
              <a:rPr lang="fa-IR" dirty="0"/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337567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>
                <a:solidFill>
                  <a:srgbClr val="FF0000"/>
                </a:solidFill>
              </a:rPr>
              <a:t>درمان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فتو تراپی در منزل</a:t>
            </a:r>
          </a:p>
          <a:p>
            <a:pPr algn="r" rtl="1"/>
            <a:r>
              <a:rPr lang="fa-IR" dirty="0" smtClean="0"/>
              <a:t>بیلیناستر؟ </a:t>
            </a:r>
          </a:p>
          <a:p>
            <a:pPr algn="r" rtl="1"/>
            <a:r>
              <a:rPr lang="fa-IR" dirty="0" smtClean="0"/>
              <a:t>شیرخشک؟</a:t>
            </a:r>
          </a:p>
          <a:p>
            <a:pPr algn="r" rtl="1"/>
            <a:r>
              <a:rPr lang="fa-IR" dirty="0" smtClean="0"/>
              <a:t>فنوباربیتال؟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395978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solidFill>
                  <a:srgbClr val="FF0000"/>
                </a:solidFill>
              </a:rPr>
              <a:t>تغذیه نوزادان مبتلا به هیپوگلیسمی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هیپوگلیسمی گذرا در چند ساعت </a:t>
            </a:r>
            <a:r>
              <a:rPr lang="fa-IR" dirty="0" smtClean="0"/>
              <a:t>اول عمر </a:t>
            </a:r>
            <a:r>
              <a:rPr lang="fa-IR" dirty="0"/>
              <a:t>شایع است و در اغلب نوزادان پستانداران اتفاق </a:t>
            </a:r>
            <a:r>
              <a:rPr lang="fa-IR" dirty="0" smtClean="0"/>
              <a:t>میافتد</a:t>
            </a:r>
            <a:r>
              <a:rPr lang="fa-IR" dirty="0"/>
              <a:t>. این پدیده حتی اگر تغذیه </a:t>
            </a:r>
            <a:r>
              <a:rPr lang="fa-IR" dirty="0" smtClean="0"/>
              <a:t>هم به </a:t>
            </a:r>
            <a:r>
              <a:rPr lang="fa-IR" dirty="0"/>
              <a:t>تأخیر بیفتد، در نوزادان ترم سالم، بدون بروز تظاهرات بالینی خود-محدودشونده </a:t>
            </a:r>
            <a:r>
              <a:rPr lang="fa-IR" dirty="0" smtClean="0"/>
              <a:t>است و </a:t>
            </a:r>
            <a:r>
              <a:rPr lang="fa-IR" dirty="0"/>
              <a:t>این جزئی از پدیده تطابق با محیط خارج است و سطح قند خون در مدت ۲4 </a:t>
            </a:r>
            <a:r>
              <a:rPr lang="fa-IR" dirty="0" smtClean="0"/>
              <a:t>ساعت خودبه خود </a:t>
            </a:r>
            <a:r>
              <a:rPr lang="fa-IR" dirty="0"/>
              <a:t>افزایش </a:t>
            </a:r>
            <a:r>
              <a:rPr lang="fa-IR" dirty="0" smtClean="0"/>
              <a:t>می یابد</a:t>
            </a:r>
            <a:r>
              <a:rPr lang="fa-IR" dirty="0"/>
              <a:t>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4702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مراقبت از مادر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r" rtl="1"/>
            <a:r>
              <a:rPr lang="fa-IR" dirty="0" smtClean="0">
                <a:solidFill>
                  <a:srgbClr val="0070C0"/>
                </a:solidFill>
              </a:rPr>
              <a:t>حضور </a:t>
            </a:r>
            <a:r>
              <a:rPr lang="fa-IR" dirty="0">
                <a:solidFill>
                  <a:srgbClr val="0070C0"/>
                </a:solidFill>
              </a:rPr>
              <a:t>مادر براي رفاه و سلامت و بقاء شیرخوار حیاتی است پس</a:t>
            </a:r>
            <a:r>
              <a:rPr lang="fa-IR" dirty="0" smtClean="0">
                <a:solidFill>
                  <a:srgbClr val="0070C0"/>
                </a:solidFill>
              </a:rPr>
              <a:t>:</a:t>
            </a:r>
          </a:p>
          <a:p>
            <a:pPr algn="r" rtl="1"/>
            <a:r>
              <a:rPr lang="fa-IR" i="1" dirty="0" smtClean="0"/>
              <a:t> </a:t>
            </a:r>
            <a:r>
              <a:rPr lang="fa-IR" i="1" dirty="0"/>
              <a:t>به مادر کمک کنید همراه نوزادش در </a:t>
            </a:r>
            <a:r>
              <a:rPr lang="fa-IR" i="1" dirty="0">
                <a:solidFill>
                  <a:srgbClr val="FF0000"/>
                </a:solidFill>
              </a:rPr>
              <a:t>بیمارستان اقامت </a:t>
            </a:r>
            <a:r>
              <a:rPr lang="fa-IR" i="1" dirty="0"/>
              <a:t>داشته باشد.</a:t>
            </a:r>
          </a:p>
          <a:p>
            <a:pPr algn="r" rtl="1"/>
            <a:r>
              <a:rPr lang="fa-IR" i="1" dirty="0"/>
              <a:t> چنانچه مادر از راه دور به ملاقات فرزندش می آید اطمینان حاصل کنید که مکانی براي استراحت </a:t>
            </a:r>
            <a:r>
              <a:rPr lang="fa-IR" i="1" dirty="0" smtClean="0"/>
              <a:t>واقامت </a:t>
            </a:r>
            <a:r>
              <a:rPr lang="fa-IR" i="1" dirty="0"/>
              <a:t>در بیمارستان داشته باشد.</a:t>
            </a:r>
          </a:p>
          <a:p>
            <a:pPr algn="r" rtl="1"/>
            <a:r>
              <a:rPr lang="fa-IR" i="1" dirty="0"/>
              <a:t> اطمینان حاصل کنیدکه مادر </a:t>
            </a:r>
            <a:r>
              <a:rPr lang="fa-IR" i="1" dirty="0">
                <a:solidFill>
                  <a:srgbClr val="FF0000"/>
                </a:solidFill>
              </a:rPr>
              <a:t>صندلی راحتی </a:t>
            </a:r>
            <a:r>
              <a:rPr lang="fa-IR" i="1" dirty="0"/>
              <a:t>براي نشستن کنار نوزادش داشته باشد.</a:t>
            </a:r>
          </a:p>
          <a:p>
            <a:pPr algn="r" rtl="1"/>
            <a:r>
              <a:rPr lang="fa-IR" i="1" dirty="0"/>
              <a:t> </a:t>
            </a:r>
            <a:r>
              <a:rPr lang="fa-IR" i="1" dirty="0" smtClean="0"/>
              <a:t> </a:t>
            </a:r>
            <a:r>
              <a:rPr lang="fa-IR" i="1" dirty="0">
                <a:solidFill>
                  <a:srgbClr val="FF0000"/>
                </a:solidFill>
              </a:rPr>
              <a:t>غذا و نوشیدنی </a:t>
            </a:r>
            <a:r>
              <a:rPr lang="fa-IR" i="1" dirty="0"/>
              <a:t>در اختیار مادر قرار دهند.</a:t>
            </a:r>
          </a:p>
          <a:p>
            <a:pPr algn="r" rtl="1"/>
            <a:r>
              <a:rPr lang="fa-IR" i="1" dirty="0"/>
              <a:t> به سئوالات و نگرانی هاي والدین با </a:t>
            </a:r>
            <a:r>
              <a:rPr lang="fa-IR" i="1" dirty="0">
                <a:solidFill>
                  <a:srgbClr val="FF0000"/>
                </a:solidFill>
              </a:rPr>
              <a:t>صبر و حوصله جواب </a:t>
            </a:r>
            <a:r>
              <a:rPr lang="fa-IR" i="1" dirty="0"/>
              <a:t>دهید</a:t>
            </a:r>
            <a:r>
              <a:rPr lang="fa-IR" i="1" dirty="0" smtClean="0"/>
              <a:t>.</a:t>
            </a:r>
          </a:p>
          <a:p>
            <a:pPr algn="r" rtl="1"/>
            <a:r>
              <a:rPr lang="fa-IR" i="1" dirty="0" smtClean="0"/>
              <a:t> </a:t>
            </a:r>
            <a:r>
              <a:rPr lang="fa-IR" i="1" dirty="0"/>
              <a:t>در زمان بیماري شیرخوار والدین </a:t>
            </a:r>
            <a:r>
              <a:rPr lang="fa-IR" i="1" dirty="0" smtClean="0"/>
              <a:t>دچارآشفتگی </a:t>
            </a:r>
            <a:r>
              <a:rPr lang="fa-IR" i="1" dirty="0"/>
              <a:t>و ترس بوده و تحت فشار هستند و به اصطلاح دست و پایشان را گم می کنند.</a:t>
            </a:r>
          </a:p>
          <a:p>
            <a:pPr algn="r" rtl="1"/>
            <a:r>
              <a:rPr lang="fa-IR" i="1" dirty="0"/>
              <a:t> اجازه دهید والدین بدانند که شما براي شیر مادر و شیردهی ارزش قائل هستید و به آن اعتقاد دارید.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7912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r" rtl="1"/>
            <a:r>
              <a:rPr lang="fa-IR" dirty="0"/>
              <a:t>با توجه </a:t>
            </a:r>
            <a:r>
              <a:rPr lang="fa-IR" dirty="0" smtClean="0"/>
              <a:t>به شدت </a:t>
            </a:r>
            <a:r>
              <a:rPr lang="fa-IR" dirty="0"/>
              <a:t>هیپوگلیسمی می توان آن را به دو گروه کلی تقسیم کرد. اگر کاهش </a:t>
            </a:r>
            <a:r>
              <a:rPr lang="fa-IR" dirty="0" smtClean="0"/>
              <a:t>قند خفیف </a:t>
            </a:r>
            <a:r>
              <a:rPr lang="fa-IR" dirty="0"/>
              <a:t>تا متوسط باشد </a:t>
            </a:r>
            <a:r>
              <a:rPr lang="fa-IR" dirty="0" smtClean="0"/>
              <a:t>هیچگونه </a:t>
            </a:r>
            <a:r>
              <a:rPr lang="fa-IR" dirty="0"/>
              <a:t>علائم بالینی وجود ندارد و فقط هیپوگلیسمی </a:t>
            </a:r>
            <a:r>
              <a:rPr lang="fa-IR" dirty="0" smtClean="0"/>
              <a:t>شیمیایی وجود </a:t>
            </a:r>
            <a:r>
              <a:rPr lang="fa-IR" dirty="0"/>
              <a:t>خواهد داشت </a:t>
            </a:r>
            <a:r>
              <a:rPr lang="fa-IR" dirty="0"/>
              <a:t>(</a:t>
            </a:r>
            <a:r>
              <a:rPr lang="fa-IR" dirty="0" smtClean="0"/>
              <a:t>بدون علامت) </a:t>
            </a:r>
            <a:r>
              <a:rPr lang="fa-IR" dirty="0"/>
              <a:t>و در گروه دیگر اگر هیپوگلیسمی شدت یابد، همراه </a:t>
            </a:r>
            <a:r>
              <a:rPr lang="fa-IR" dirty="0" smtClean="0"/>
              <a:t>باعلامت </a:t>
            </a:r>
            <a:r>
              <a:rPr lang="fa-IR" dirty="0"/>
              <a:t>خواهد بود که این علائم نیز به دو دسته تقسیم می شوند:</a:t>
            </a:r>
          </a:p>
          <a:p>
            <a:pPr algn="r" rtl="1"/>
            <a:r>
              <a:rPr lang="fa-IR" dirty="0">
                <a:solidFill>
                  <a:srgbClr val="FF0000"/>
                </a:solidFill>
              </a:rPr>
              <a:t>علائم عصبی </a:t>
            </a:r>
            <a:r>
              <a:rPr lang="fa-IR" dirty="0"/>
              <a:t>مانند: </a:t>
            </a:r>
            <a:r>
              <a:rPr lang="fa-IR" dirty="0" smtClean="0"/>
              <a:t>تحریک </a:t>
            </a:r>
            <a:r>
              <a:rPr lang="fa-IR" dirty="0"/>
              <a:t>پذیری، </a:t>
            </a:r>
            <a:r>
              <a:rPr lang="fa-IR" dirty="0" smtClean="0"/>
              <a:t>لرزش، </a:t>
            </a:r>
            <a:r>
              <a:rPr lang="fa-IR" dirty="0"/>
              <a:t>رفلکس مورو تشدید یافته، گیجی و </a:t>
            </a:r>
            <a:r>
              <a:rPr lang="fa-IR" dirty="0" smtClean="0"/>
              <a:t>خواب آلودگی،كما</a:t>
            </a:r>
            <a:r>
              <a:rPr lang="fa-IR" dirty="0"/>
              <a:t>، آپنه و یا </a:t>
            </a:r>
            <a:r>
              <a:rPr lang="fa-IR" dirty="0" smtClean="0"/>
              <a:t>تاکی پنه</a:t>
            </a:r>
            <a:r>
              <a:rPr lang="fa-IR" dirty="0"/>
              <a:t>، تشنج و یا حرکات </a:t>
            </a:r>
            <a:r>
              <a:rPr lang="fa-IR" dirty="0" smtClean="0"/>
              <a:t>میوکلونیک. </a:t>
            </a:r>
          </a:p>
          <a:p>
            <a:pPr algn="r" rtl="1"/>
            <a:r>
              <a:rPr lang="fa-IR" dirty="0" smtClean="0">
                <a:solidFill>
                  <a:srgbClr val="FF0000"/>
                </a:solidFill>
              </a:rPr>
              <a:t>علائم </a:t>
            </a:r>
            <a:r>
              <a:rPr lang="fa-IR" dirty="0">
                <a:solidFill>
                  <a:srgbClr val="FF0000"/>
                </a:solidFill>
              </a:rPr>
              <a:t>مقلد سمپاتیک </a:t>
            </a:r>
            <a:r>
              <a:rPr lang="fa-IR" dirty="0" smtClean="0"/>
              <a:t>(سمپاتومیمتیک) </a:t>
            </a:r>
            <a:r>
              <a:rPr lang="fa-IR" dirty="0"/>
              <a:t>مانند: </a:t>
            </a:r>
            <a:r>
              <a:rPr lang="fa-IR" dirty="0" smtClean="0"/>
              <a:t>رنگ پریدگی</a:t>
            </a:r>
            <a:r>
              <a:rPr lang="fa-IR" dirty="0"/>
              <a:t>، تپش قلب، عر </a:t>
            </a:r>
            <a:r>
              <a:rPr lang="fa-IR" dirty="0" smtClean="0"/>
              <a:t>ق کردن</a:t>
            </a:r>
            <a:r>
              <a:rPr lang="fa-IR" dirty="0"/>
              <a:t>، </a:t>
            </a:r>
            <a:r>
              <a:rPr lang="fa-IR" dirty="0" smtClean="0"/>
              <a:t>سیانوز،هیپوترمی</a:t>
            </a:r>
            <a:r>
              <a:rPr lang="fa-IR" dirty="0"/>
              <a:t>. از نظر آماری، لرزش و </a:t>
            </a:r>
            <a:r>
              <a:rPr lang="fa-IR" dirty="0" smtClean="0"/>
              <a:t>تاکی پنه </a:t>
            </a:r>
            <a:r>
              <a:rPr lang="fa-IR" dirty="0"/>
              <a:t>شایع ترین علامت در رابطه با شروع </a:t>
            </a:r>
            <a:r>
              <a:rPr lang="fa-IR" dirty="0" smtClean="0"/>
              <a:t>هیپوگلیسمی بوده اند.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650909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dirty="0"/>
              <a:t>تشخیص و مدیریت هموستاز قند خون بعد از تولد در نوزادان نارس، نوزادان ترم ،</a:t>
            </a:r>
            <a:r>
              <a:rPr lang="en-US" dirty="0" smtClean="0"/>
              <a:t>SGA</a:t>
            </a:r>
            <a:r>
              <a:rPr lang="fa-IR" dirty="0"/>
              <a:t> ،</a:t>
            </a:r>
            <a:r>
              <a:rPr lang="fa-IR" dirty="0" smtClean="0"/>
              <a:t> نوزادان </a:t>
            </a:r>
            <a:r>
              <a:rPr lang="fa-IR" dirty="0"/>
              <a:t>مادران دیابتی و نوزادان </a:t>
            </a:r>
            <a:r>
              <a:rPr lang="en-US" dirty="0"/>
              <a:t>LGA</a:t>
            </a:r>
          </a:p>
          <a:p>
            <a:pPr algn="r" rtl="1"/>
            <a:r>
              <a:rPr lang="fa-IR" dirty="0"/>
              <a:t>هدف، کنترل قند خون بالاتر و یا مساوی 45 </a:t>
            </a:r>
            <a:r>
              <a:rPr lang="fa-IR" dirty="0" smtClean="0"/>
              <a:t>میلیگرم </a:t>
            </a:r>
            <a:r>
              <a:rPr lang="fa-IR" dirty="0"/>
              <a:t>/ دسی لیتر قبل از هر تغذیه </a:t>
            </a:r>
            <a:r>
              <a:rPr lang="fa-IR" dirty="0" smtClean="0"/>
              <a:t>است</a:t>
            </a:r>
          </a:p>
          <a:p>
            <a:pPr algn="r" rtl="1"/>
            <a:r>
              <a:rPr lang="fa-IR" dirty="0" smtClean="0"/>
              <a:t>نوزادان </a:t>
            </a:r>
            <a:r>
              <a:rPr lang="fa-IR" dirty="0"/>
              <a:t>در معرض خطر </a:t>
            </a:r>
            <a:r>
              <a:rPr lang="fa-IR" dirty="0" smtClean="0"/>
              <a:t>هیپوگلیسمی باید </a:t>
            </a:r>
            <a:r>
              <a:rPr lang="fa-IR" dirty="0"/>
              <a:t>هرچه </a:t>
            </a:r>
            <a:r>
              <a:rPr lang="fa-IR" dirty="0" smtClean="0"/>
              <a:t>سریعتر </a:t>
            </a:r>
            <a:r>
              <a:rPr lang="fa-IR" dirty="0"/>
              <a:t>و با دفعات زیاد حداقل 10 تا 1۲ بار در روز بر حسب میل و </a:t>
            </a:r>
            <a:r>
              <a:rPr lang="fa-IR" dirty="0" smtClean="0"/>
              <a:t>تقاضای خود </a:t>
            </a:r>
            <a:r>
              <a:rPr lang="fa-IR" dirty="0"/>
              <a:t>تغذیه شوند تا قند خون در سطح مطلوب حفظ شود.</a:t>
            </a:r>
          </a:p>
        </p:txBody>
      </p:sp>
    </p:spTree>
    <p:extLst>
      <p:ext uri="{BB962C8B-B14F-4D97-AF65-F5344CB8AC3E}">
        <p14:creationId xmlns:p14="http://schemas.microsoft.com/office/powerpoint/2010/main" val="26593120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 rtl="1"/>
            <a:r>
              <a:rPr lang="fa-IR" dirty="0"/>
              <a:t>نكته مهم در هیپوگلیسمی مدت زمان آن است. هیپوگلیسمی در مرحله </a:t>
            </a:r>
            <a:r>
              <a:rPr lang="fa-IR" dirty="0" smtClean="0"/>
              <a:t>علامتدار عصبی دارای </a:t>
            </a:r>
            <a:r>
              <a:rPr lang="fa-IR" dirty="0"/>
              <a:t>عوارض زیادی است و تشنج ناشی از آن بدخیم است. همچنین لازم است بر </a:t>
            </a:r>
            <a:r>
              <a:rPr lang="fa-IR" dirty="0" smtClean="0"/>
              <a:t>تغذیه زودرس </a:t>
            </a:r>
            <a:r>
              <a:rPr lang="fa-IR" dirty="0"/>
              <a:t>و انحصاری با شیر مادر از دقایق اول تولد تأكید شود. در نوزادان ترم و سالم و </a:t>
            </a:r>
            <a:r>
              <a:rPr lang="fa-IR" dirty="0" smtClean="0"/>
              <a:t>بدون علامت </a:t>
            </a:r>
            <a:r>
              <a:rPr lang="fa-IR" dirty="0"/>
              <a:t>بالینی آزمایش قند خون، لازم نیست اما نوزادانی كه تغذیه خوبی ندارند و یا نارس</a:t>
            </a:r>
          </a:p>
          <a:p>
            <a:pPr marL="0" indent="0" algn="r" rtl="1">
              <a:buNone/>
            </a:pPr>
            <a:r>
              <a:rPr lang="fa-IR" dirty="0" smtClean="0"/>
              <a:t> هستند </a:t>
            </a:r>
            <a:r>
              <a:rPr lang="fa-IR" dirty="0"/>
              <a:t>و در گرو ههای در معرض خطر قرار دارند باید به طور منظم، از نظر </a:t>
            </a:r>
            <a:r>
              <a:rPr lang="fa-IR" dirty="0" smtClean="0"/>
              <a:t>هیپوگلیسمی معاینه </a:t>
            </a:r>
            <a:r>
              <a:rPr lang="fa-IR" dirty="0"/>
              <a:t>بالینی و در صورت لزوم كنترل آزمایشگاهی </a:t>
            </a:r>
            <a:r>
              <a:rPr lang="fa-IR" dirty="0" smtClean="0"/>
              <a:t>شوند</a:t>
            </a:r>
            <a:endParaRPr lang="fa-IR" dirty="0"/>
          </a:p>
          <a:p>
            <a:pPr marL="0" indent="0" algn="r" rtl="1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433491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9537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171399"/>
            <a:ext cx="7772400" cy="936104"/>
          </a:xfrm>
        </p:spPr>
        <p:txBody>
          <a:bodyPr/>
          <a:lstStyle/>
          <a:p>
            <a:pPr eaLnBrk="1" hangingPunct="1"/>
            <a:r>
              <a:rPr lang="en-US" dirty="0" smtClean="0"/>
              <a:t>Straddle position</a:t>
            </a:r>
          </a:p>
        </p:txBody>
      </p:sp>
      <p:sp>
        <p:nvSpPr>
          <p:cNvPr id="54275" name="Content Placeholder 11"/>
          <p:cNvSpPr>
            <a:spLocks noGrp="1"/>
          </p:cNvSpPr>
          <p:nvPr>
            <p:ph sz="half" idx="2"/>
          </p:nvPr>
        </p:nvSpPr>
        <p:spPr>
          <a:xfrm>
            <a:off x="914400" y="3499520"/>
            <a:ext cx="7772400" cy="3358480"/>
          </a:xfrm>
        </p:spPr>
        <p:txBody>
          <a:bodyPr>
            <a:normAutofit/>
          </a:bodyPr>
          <a:lstStyle/>
          <a:p>
            <a:r>
              <a:rPr lang="en-US" dirty="0" smtClean="0"/>
              <a:t>Cleft lip and Palate, </a:t>
            </a:r>
          </a:p>
          <a:p>
            <a:r>
              <a:rPr lang="en-US" dirty="0" smtClean="0"/>
              <a:t>A baby who refuses to breastfeed</a:t>
            </a:r>
          </a:p>
          <a:p>
            <a:r>
              <a:rPr lang="en-US" dirty="0" smtClean="0"/>
              <a:t>Down Syndrome</a:t>
            </a:r>
            <a:endParaRPr lang="fa-IR" dirty="0" smtClean="0"/>
          </a:p>
          <a:p>
            <a:r>
              <a:rPr lang="en-US" dirty="0" smtClean="0"/>
              <a:t>plaster </a:t>
            </a:r>
            <a:r>
              <a:rPr lang="en-US" dirty="0"/>
              <a:t>cast</a:t>
            </a:r>
            <a:endParaRPr lang="fa-IR" dirty="0"/>
          </a:p>
          <a:p>
            <a:endParaRPr lang="en-US" dirty="0" smtClean="0"/>
          </a:p>
        </p:txBody>
      </p:sp>
      <p:sp>
        <p:nvSpPr>
          <p:cNvPr id="4198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pic>
        <p:nvPicPr>
          <p:cNvPr id="54278" name="Picture 12" descr="C:\slides\2007-2008 update slides\pic\nr5517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6" r="28696"/>
          <a:stretch>
            <a:fillRect/>
          </a:stretch>
        </p:blipFill>
        <p:spPr bwMode="auto">
          <a:xfrm>
            <a:off x="3923928" y="908720"/>
            <a:ext cx="2553072" cy="2448271"/>
          </a:xfrm>
          <a:prstGeom prst="rect">
            <a:avLst/>
          </a:prstGeom>
          <a:noFill/>
          <a:ln w="69850">
            <a:solidFill>
              <a:srgbClr val="59722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715" y="916194"/>
            <a:ext cx="2462213" cy="244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08720"/>
            <a:ext cx="2344730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4951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5"/>
          <p:cNvSpPr>
            <a:spLocks noGrp="1" noChangeArrowheads="1"/>
          </p:cNvSpPr>
          <p:nvPr>
            <p:ph type="title"/>
          </p:nvPr>
        </p:nvSpPr>
        <p:spPr>
          <a:xfrm>
            <a:off x="1793289" y="2420888"/>
            <a:ext cx="6512511" cy="1080120"/>
          </a:xfrm>
        </p:spPr>
        <p:txBody>
          <a:bodyPr/>
          <a:lstStyle/>
          <a:p>
            <a:pPr eaLnBrk="1" hangingPunct="1"/>
            <a:r>
              <a:rPr lang="en-US" dirty="0" smtClean="0"/>
              <a:t>Modified Australian hold </a:t>
            </a:r>
            <a:endParaRPr lang="en-US" sz="2600" dirty="0" smtClean="0"/>
          </a:p>
        </p:txBody>
      </p:sp>
      <p:sp>
        <p:nvSpPr>
          <p:cNvPr id="430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grpSp>
        <p:nvGrpSpPr>
          <p:cNvPr id="56324" name="Group 36"/>
          <p:cNvGrpSpPr>
            <a:grpSpLocks/>
          </p:cNvGrpSpPr>
          <p:nvPr/>
        </p:nvGrpSpPr>
        <p:grpSpPr bwMode="auto">
          <a:xfrm>
            <a:off x="762000" y="116632"/>
            <a:ext cx="7334250" cy="2592288"/>
            <a:chOff x="432" y="1680"/>
            <a:chExt cx="4851" cy="1756"/>
          </a:xfrm>
        </p:grpSpPr>
        <p:pic>
          <p:nvPicPr>
            <p:cNvPr id="114691" name="Picture 3" descr="~lwf0001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32" y="1680"/>
              <a:ext cx="3168" cy="17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4717" name="Picture 29" descr="scan0014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154" y="1680"/>
              <a:ext cx="2129" cy="17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6325" name="Rectangle 31"/>
          <p:cNvSpPr>
            <a:spLocks noChangeArrowheads="1"/>
          </p:cNvSpPr>
          <p:nvPr/>
        </p:nvSpPr>
        <p:spPr bwMode="auto">
          <a:xfrm>
            <a:off x="381000" y="6248400"/>
            <a:ext cx="350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D490C5"/>
              </a:buClr>
              <a:buSzPct val="90000"/>
              <a:buFont typeface="Wingdings" pitchFamily="2" charset="2"/>
              <a:buNone/>
            </a:pPr>
            <a:endParaRPr lang="fa-IR" sz="2400">
              <a:solidFill>
                <a:prstClr val="black"/>
              </a:solidFill>
            </a:endParaRPr>
          </a:p>
        </p:txBody>
      </p:sp>
      <p:sp>
        <p:nvSpPr>
          <p:cNvPr id="56326" name="Content Placeholder 11"/>
          <p:cNvSpPr txBox="1">
            <a:spLocks/>
          </p:cNvSpPr>
          <p:nvPr/>
        </p:nvSpPr>
        <p:spPr bwMode="auto">
          <a:xfrm>
            <a:off x="838200" y="3140968"/>
            <a:ext cx="7772400" cy="34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>
              <a:spcBef>
                <a:spcPct val="20000"/>
              </a:spcBef>
              <a:buClr>
                <a:srgbClr val="D490C5"/>
              </a:buClr>
              <a:buSzPct val="90000"/>
              <a:buFont typeface="Wingdings" pitchFamily="2" charset="2"/>
              <a:buChar char="n"/>
            </a:pPr>
            <a:r>
              <a:rPr lang="en-US" sz="2800" dirty="0">
                <a:solidFill>
                  <a:prstClr val="black"/>
                </a:solidFill>
              </a:rPr>
              <a:t>Position for abundant milk flow</a:t>
            </a:r>
          </a:p>
          <a:p>
            <a:r>
              <a:rPr lang="fa-IR" sz="2800" dirty="0">
                <a:solidFill>
                  <a:prstClr val="black"/>
                </a:solidFill>
              </a:rPr>
              <a:t>جریان سریع شیر</a:t>
            </a:r>
          </a:p>
          <a:p>
            <a:r>
              <a:rPr lang="fa-IR" sz="2800" dirty="0">
                <a:solidFill>
                  <a:prstClr val="black"/>
                </a:solidFill>
              </a:rPr>
              <a:t>گازگرفتن</a:t>
            </a:r>
          </a:p>
          <a:p>
            <a:r>
              <a:rPr lang="fa-IR" sz="2800" dirty="0" smtClean="0">
                <a:solidFill>
                  <a:prstClr val="black"/>
                </a:solidFill>
              </a:rPr>
              <a:t>تراکئومالاسی ولارنگومالاسی</a:t>
            </a:r>
            <a:endParaRPr lang="fa-IR" sz="2800" dirty="0">
              <a:solidFill>
                <a:prstClr val="black"/>
              </a:solidFill>
            </a:endParaRPr>
          </a:p>
          <a:p>
            <a:r>
              <a:rPr lang="fa-IR" sz="2800" dirty="0" smtClean="0">
                <a:solidFill>
                  <a:prstClr val="black"/>
                </a:solidFill>
              </a:rPr>
              <a:t>هر </a:t>
            </a:r>
            <a:r>
              <a:rPr lang="fa-IR" sz="2800" dirty="0">
                <a:solidFill>
                  <a:prstClr val="black"/>
                </a:solidFill>
              </a:rPr>
              <a:t>شیر خوار دارای مشکل تنفس یاحلق که شیربه حلقش می پرد</a:t>
            </a:r>
          </a:p>
          <a:p>
            <a:pPr algn="l">
              <a:spcBef>
                <a:spcPct val="20000"/>
              </a:spcBef>
              <a:buClr>
                <a:srgbClr val="D490C5"/>
              </a:buClr>
              <a:buSzPct val="90000"/>
              <a:buFont typeface="Wingdings" pitchFamily="2" charset="2"/>
              <a:buChar char="n"/>
            </a:pPr>
            <a:r>
              <a:rPr lang="en-US" sz="2800" dirty="0" smtClean="0">
                <a:solidFill>
                  <a:prstClr val="black"/>
                </a:solidFill>
              </a:rPr>
              <a:t>Neurological </a:t>
            </a:r>
            <a:r>
              <a:rPr lang="en-US" sz="2800" dirty="0">
                <a:solidFill>
                  <a:prstClr val="black"/>
                </a:solidFill>
              </a:rPr>
              <a:t>impairment</a:t>
            </a:r>
          </a:p>
        </p:txBody>
      </p:sp>
    </p:spTree>
    <p:extLst>
      <p:ext uri="{BB962C8B-B14F-4D97-AF65-F5344CB8AC3E}">
        <p14:creationId xmlns:p14="http://schemas.microsoft.com/office/powerpoint/2010/main" val="3882505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n-US" sz="29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868144" y="692696"/>
            <a:ext cx="3096343" cy="3513543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dirty="0" smtClean="0">
                <a:solidFill>
                  <a:srgbClr val="FF0000"/>
                </a:solidFill>
              </a:rPr>
              <a:t>سروته</a:t>
            </a:r>
            <a:r>
              <a:rPr lang="en-US" dirty="0" smtClean="0">
                <a:solidFill>
                  <a:srgbClr val="FF0000"/>
                </a:solidFill>
              </a:rPr>
              <a:t>upside down </a:t>
            </a:r>
          </a:p>
          <a:p>
            <a:pPr algn="r" rtl="1"/>
            <a:endParaRPr lang="en-US" dirty="0"/>
          </a:p>
          <a:p>
            <a:pPr algn="r" rtl="1"/>
            <a:r>
              <a:rPr lang="fa-IR" dirty="0" smtClean="0"/>
              <a:t>مادروشیرخواربه پهلووپای شیرخواربطرف سرمادر</a:t>
            </a:r>
          </a:p>
          <a:p>
            <a:pPr algn="r" rtl="1"/>
            <a:r>
              <a:rPr lang="fa-IR" dirty="0" smtClean="0"/>
              <a:t>کاهش درد نوک دردناک-اصلاح مکیدن-انسدادپایدارمجرا</a:t>
            </a:r>
          </a:p>
          <a:p>
            <a:pPr algn="r" rtl="1"/>
            <a:r>
              <a:rPr lang="fa-IR" dirty="0" smtClean="0"/>
              <a:t>-ماستیت</a:t>
            </a:r>
          </a:p>
          <a:p>
            <a:endParaRPr lang="fa-IR" dirty="0"/>
          </a:p>
        </p:txBody>
      </p:sp>
      <p:sp>
        <p:nvSpPr>
          <p:cNvPr id="4403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pic>
        <p:nvPicPr>
          <p:cNvPr id="110605" name="Picture 13" descr="modified side-lyi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43000" y="188641"/>
            <a:ext cx="4077072" cy="4824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0972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 &amp;knee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/>
            <a:r>
              <a:rPr lang="fa-IR" dirty="0" smtClean="0"/>
              <a:t>درانسدادپایدارمجرا</a:t>
            </a:r>
            <a:endParaRPr lang="en-US" dirty="0" smtClean="0"/>
          </a:p>
          <a:p>
            <a:pPr algn="r" rtl="1"/>
            <a:r>
              <a:rPr lang="fa-IR" dirty="0" smtClean="0"/>
              <a:t>نوزادباجراحی شکم</a:t>
            </a:r>
          </a:p>
          <a:p>
            <a:pPr algn="r" rtl="1"/>
            <a:r>
              <a:rPr lang="fa-IR" dirty="0" smtClean="0"/>
              <a:t>آتل گچی</a:t>
            </a:r>
          </a:p>
          <a:p>
            <a:pPr algn="r" rtl="1"/>
            <a:r>
              <a:rPr lang="fa-IR" dirty="0" smtClean="0"/>
              <a:t>نوک فرورفته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8263"/>
            <a:ext cx="4038600" cy="192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44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کمک کنید تغذیه با شیر مادر برقرار شود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i="1" dirty="0" smtClean="0"/>
              <a:t>به </a:t>
            </a:r>
            <a:r>
              <a:rPr lang="fa-IR" i="1" dirty="0"/>
              <a:t>مادر کمک کنید شیرش را بدوشد و دوشیدن را ظرف 6 ساعت اول زایمان شروع کند </a:t>
            </a:r>
            <a:r>
              <a:rPr lang="fa-IR" i="1" dirty="0" smtClean="0"/>
              <a:t>.</a:t>
            </a:r>
          </a:p>
          <a:p>
            <a:pPr algn="r" rtl="1"/>
            <a:r>
              <a:rPr lang="fa-IR" i="1" dirty="0" smtClean="0"/>
              <a:t> </a:t>
            </a:r>
            <a:r>
              <a:rPr lang="fa-IR" i="1" dirty="0"/>
              <a:t>در مدت </a:t>
            </a:r>
            <a:r>
              <a:rPr lang="fa-IR" i="1" dirty="0" smtClean="0"/>
              <a:t>24ساعت حداقل</a:t>
            </a:r>
            <a:r>
              <a:rPr lang="en-US" i="1" dirty="0" smtClean="0"/>
              <a:t>-12</a:t>
            </a:r>
            <a:r>
              <a:rPr lang="fa-IR" i="1" dirty="0" smtClean="0"/>
              <a:t>8 </a:t>
            </a:r>
            <a:r>
              <a:rPr lang="fa-IR" i="1" dirty="0"/>
              <a:t>بار </a:t>
            </a:r>
            <a:r>
              <a:rPr lang="fa-IR" i="1" dirty="0" smtClean="0"/>
              <a:t> </a:t>
            </a:r>
            <a:r>
              <a:rPr lang="fa-IR" i="1" dirty="0"/>
              <a:t>بدوشد.</a:t>
            </a:r>
          </a:p>
          <a:p>
            <a:pPr algn="r" rtl="1"/>
            <a:r>
              <a:rPr lang="fa-IR" i="1" dirty="0"/>
              <a:t> مادر را تشویق کنید که نوزاد را هرچه بیشتر و هرچه زودتر به پستان بگذارد. حتی اگر نوزاد قادر </a:t>
            </a:r>
            <a:r>
              <a:rPr lang="fa-IR" i="1" dirty="0" smtClean="0"/>
              <a:t>به خوب </a:t>
            </a:r>
            <a:r>
              <a:rPr lang="fa-IR" i="1" dirty="0"/>
              <a:t>مکیدن نباشد</a:t>
            </a:r>
            <a:r>
              <a:rPr lang="fa-IR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917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به پستان گذاشتن شیرخوار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4" algn="r" rtl="1"/>
            <a:r>
              <a:rPr lang="fa-IR" sz="3200" dirty="0" smtClean="0"/>
              <a:t>به مادر کمک کنید یاد بگیرد که چطور زمان تغذیه را  پیش بینی کند تا بدین ترتیب اجازه ندهد شیرخوار با گریه کردن انرژي از دست بدهد.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39509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وضعیت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dirty="0" smtClean="0"/>
              <a:t> </a:t>
            </a:r>
            <a:r>
              <a:rPr lang="fa-IR" dirty="0"/>
              <a:t>یک روش </a:t>
            </a:r>
            <a:r>
              <a:rPr lang="fa-IR" dirty="0" smtClean="0"/>
              <a:t>نگهداري </a:t>
            </a:r>
            <a:r>
              <a:rPr lang="fa-IR" dirty="0"/>
              <a:t>نوزاد کوچک جثه و ریز، نگهداري او همراه با حمایت سر اوست. ولی نباید </a:t>
            </a:r>
            <a:r>
              <a:rPr lang="fa-IR" dirty="0" smtClean="0"/>
              <a:t>بادست </a:t>
            </a:r>
            <a:r>
              <a:rPr lang="fa-IR" dirty="0"/>
              <a:t>مادر محکم و سفت نگه داشته </a:t>
            </a:r>
            <a:r>
              <a:rPr lang="fa-IR" dirty="0" smtClean="0"/>
              <a:t>شود. </a:t>
            </a:r>
          </a:p>
          <a:p>
            <a:pPr marL="0" indent="0" algn="r">
              <a:buNone/>
            </a:pPr>
            <a:r>
              <a:rPr lang="en-US" dirty="0" smtClean="0">
                <a:solidFill>
                  <a:srgbClr val="FF0000"/>
                </a:solidFill>
              </a:rPr>
              <a:t>Cross cradle</a:t>
            </a:r>
          </a:p>
          <a:p>
            <a:pPr marL="0" indent="0" algn="r">
              <a:buNone/>
            </a:pPr>
            <a:r>
              <a:rPr lang="fa-IR" dirty="0" smtClean="0"/>
              <a:t>براي </a:t>
            </a:r>
            <a:r>
              <a:rPr lang="fa-IR" dirty="0"/>
              <a:t>افزایش جریان شیر می توان هر وقت که نوزاد در فواصل بین مکیدن هایش، </a:t>
            </a:r>
            <a:r>
              <a:rPr lang="fa-IR" dirty="0" smtClean="0"/>
              <a:t>توقف </a:t>
            </a:r>
            <a:r>
              <a:rPr lang="fa-IR" dirty="0"/>
              <a:t>می کند، پستان را ماساژ داده و کمپرس کرد. مگر این که جریان شیر بیشتر </a:t>
            </a:r>
            <a:r>
              <a:rPr lang="fa-IR" dirty="0" smtClean="0"/>
              <a:t>ازتوان </a:t>
            </a:r>
            <a:r>
              <a:rPr lang="fa-IR" dirty="0"/>
              <a:t>بلع شیرخوار باشد.</a:t>
            </a:r>
          </a:p>
        </p:txBody>
      </p:sp>
    </p:spTree>
    <p:extLst>
      <p:ext uri="{BB962C8B-B14F-4D97-AF65-F5344CB8AC3E}">
        <p14:creationId xmlns:p14="http://schemas.microsoft.com/office/powerpoint/2010/main" val="350959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0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44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692696"/>
            <a:ext cx="619268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1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2903</TotalTime>
  <Words>2339</Words>
  <Application>Microsoft Office PowerPoint</Application>
  <PresentationFormat>On-screen Show (4:3)</PresentationFormat>
  <Paragraphs>188</Paragraphs>
  <Slides>47</Slides>
  <Notes>3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BNazanin</vt:lpstr>
      <vt:lpstr>BNazaninBold</vt:lpstr>
      <vt:lpstr>Calibri</vt:lpstr>
      <vt:lpstr>Times New Roman</vt:lpstr>
      <vt:lpstr>Wingdings</vt:lpstr>
      <vt:lpstr>Office Theme</vt:lpstr>
      <vt:lpstr>تغذیه شیرخواران بانیازهای خاص باشیرمادر</vt:lpstr>
      <vt:lpstr>اهمیت شیرمادر</vt:lpstr>
      <vt:lpstr>روش تغذیه هر نوزادي به وضعیت و شرایط او بستگی دارد.</vt:lpstr>
      <vt:lpstr>مراقبت از مادر</vt:lpstr>
      <vt:lpstr>کمک کنید تغذیه با شیر مادر برقرار شود</vt:lpstr>
      <vt:lpstr>به پستان گذاشتن شیرخوار</vt:lpstr>
      <vt:lpstr>وضعیت</vt:lpstr>
      <vt:lpstr>PowerPoint Presentation</vt:lpstr>
      <vt:lpstr>PowerPoint Presentation</vt:lpstr>
      <vt:lpstr>PowerPoint Presentation</vt:lpstr>
      <vt:lpstr>به مادر توضیح دهید موقع شیردادن چه انتظاري داشته باشد</vt:lpstr>
      <vt:lpstr>تغذیه با شیر مادر براي بیش از یک فرزند</vt:lpstr>
      <vt:lpstr>PowerPoint Presentation</vt:lpstr>
      <vt:lpstr>چندقلویی</vt:lpstr>
      <vt:lpstr>مشکلات قلبی</vt:lpstr>
      <vt:lpstr>شیرخوارانی که دچار مشکلات عصبی هستند </vt:lpstr>
      <vt:lpstr>مشکلات عصبی</vt:lpstr>
      <vt:lpstr>مشکلات عصبی</vt:lpstr>
      <vt:lpstr>هیپوتونی و-سندرم داون</vt:lpstr>
      <vt:lpstr>PowerPoint Presentation</vt:lpstr>
      <vt:lpstr>هیپوتونی و-سندرم داون</vt:lpstr>
      <vt:lpstr>PowerPoint Presentation</vt:lpstr>
      <vt:lpstr>U- HOLD(Dancer Position)</vt:lpstr>
      <vt:lpstr>PowerPoint Presentation</vt:lpstr>
      <vt:lpstr>شکاف کام ولب</vt:lpstr>
      <vt:lpstr>شکاف لب </vt:lpstr>
      <vt:lpstr>شکاف کام ولب</vt:lpstr>
      <vt:lpstr>PowerPoint Presentation</vt:lpstr>
      <vt:lpstr>رو شهای تغذیه ای جایگزین برای نوزادان با شکاف کام</vt:lpstr>
      <vt:lpstr>PowerPoint Presentation</vt:lpstr>
      <vt:lpstr>Bell’s palsy</vt:lpstr>
      <vt:lpstr>تغذیه کمکی با فرمولا</vt:lpstr>
      <vt:lpstr>PowerPoint Presentation</vt:lpstr>
      <vt:lpstr>تغذیه نوزادان كم وزن و نارس با شیرمادر</vt:lpstr>
      <vt:lpstr>PowerPoint Presentation</vt:lpstr>
      <vt:lpstr>PowerPoint Presentation</vt:lpstr>
      <vt:lpstr>تغذیه نوزادان مبتلا به زردی</vt:lpstr>
      <vt:lpstr>درمان</vt:lpstr>
      <vt:lpstr>تغذیه نوزادان مبتلا به هیپوگلیسمی</vt:lpstr>
      <vt:lpstr>PowerPoint Presentation</vt:lpstr>
      <vt:lpstr>PowerPoint Presentation</vt:lpstr>
      <vt:lpstr>PowerPoint Presentation</vt:lpstr>
      <vt:lpstr>PowerPoint Presentation</vt:lpstr>
      <vt:lpstr>Straddle position</vt:lpstr>
      <vt:lpstr>Modified Australian hold </vt:lpstr>
      <vt:lpstr>  </vt:lpstr>
      <vt:lpstr>Hands &amp;knee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new2</dc:title>
  <dc:creator>Farivar</dc:creator>
  <cp:lastModifiedBy>Admin</cp:lastModifiedBy>
  <cp:revision>133</cp:revision>
  <dcterms:created xsi:type="dcterms:W3CDTF">2013-05-04T18:26:51Z</dcterms:created>
  <dcterms:modified xsi:type="dcterms:W3CDTF">2024-08-11T18:05:17Z</dcterms:modified>
</cp:coreProperties>
</file>